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7" r:id="rId3"/>
    <p:sldId id="258" r:id="rId4"/>
    <p:sldId id="281" r:id="rId5"/>
    <p:sldId id="268" r:id="rId6"/>
    <p:sldId id="257" r:id="rId7"/>
    <p:sldId id="271" r:id="rId8"/>
    <p:sldId id="264" r:id="rId9"/>
    <p:sldId id="260" r:id="rId10"/>
    <p:sldId id="285" r:id="rId11"/>
    <p:sldId id="267" r:id="rId12"/>
    <p:sldId id="274" r:id="rId13"/>
    <p:sldId id="265" r:id="rId14"/>
    <p:sldId id="272" r:id="rId15"/>
    <p:sldId id="273" r:id="rId16"/>
    <p:sldId id="282" r:id="rId17"/>
    <p:sldId id="284" r:id="rId18"/>
    <p:sldId id="278" r:id="rId19"/>
    <p:sldId id="286" r:id="rId20"/>
    <p:sldId id="289" r:id="rId21"/>
    <p:sldId id="28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737" autoAdjust="0"/>
  </p:normalViewPr>
  <p:slideViewPr>
    <p:cSldViewPr snapToGrid="0">
      <p:cViewPr varScale="1">
        <p:scale>
          <a:sx n="74" d="100"/>
          <a:sy n="74" d="100"/>
        </p:scale>
        <p:origin x="104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438E5C-B2D9-45D7-BBA8-57011B071F24}" type="datetimeFigureOut">
              <a:rPr lang="en-GB" smtClean="0"/>
              <a:t>11/04/2025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9D9C2-56E6-482F-9E44-CC07993F2B63}" type="slidenum">
              <a:rPr lang="en-GB" smtClean="0"/>
              <a:t>‹#›</a:t>
            </a:fld>
            <a:endParaRPr lang="en-GB"/>
          </a:p>
        </p:txBody>
      </p:sp>
    </p:spTree>
    <p:extLst>
      <p:ext uri="{BB962C8B-B14F-4D97-AF65-F5344CB8AC3E}">
        <p14:creationId xmlns:p14="http://schemas.microsoft.com/office/powerpoint/2010/main" val="3500334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F9D9C2-56E6-482F-9E44-CC07993F2B63}" type="slidenum">
              <a:rPr lang="en-GB" smtClean="0"/>
              <a:t>2</a:t>
            </a:fld>
            <a:endParaRPr lang="en-GB"/>
          </a:p>
        </p:txBody>
      </p:sp>
    </p:spTree>
    <p:extLst>
      <p:ext uri="{BB962C8B-B14F-4D97-AF65-F5344CB8AC3E}">
        <p14:creationId xmlns:p14="http://schemas.microsoft.com/office/powerpoint/2010/main" val="2490979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F9D9C2-56E6-482F-9E44-CC07993F2B63}" type="slidenum">
              <a:rPr lang="en-GB" smtClean="0"/>
              <a:t>8</a:t>
            </a:fld>
            <a:endParaRPr lang="en-GB"/>
          </a:p>
        </p:txBody>
      </p:sp>
    </p:spTree>
    <p:extLst>
      <p:ext uri="{BB962C8B-B14F-4D97-AF65-F5344CB8AC3E}">
        <p14:creationId xmlns:p14="http://schemas.microsoft.com/office/powerpoint/2010/main" val="178078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F9D9C2-56E6-482F-9E44-CC07993F2B63}" type="slidenum">
              <a:rPr lang="en-GB" smtClean="0"/>
              <a:t>16</a:t>
            </a:fld>
            <a:endParaRPr lang="en-GB"/>
          </a:p>
        </p:txBody>
      </p:sp>
    </p:spTree>
    <p:extLst>
      <p:ext uri="{BB962C8B-B14F-4D97-AF65-F5344CB8AC3E}">
        <p14:creationId xmlns:p14="http://schemas.microsoft.com/office/powerpoint/2010/main" val="1664103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F9D9C2-56E6-482F-9E44-CC07993F2B63}" type="slidenum">
              <a:rPr lang="en-GB" smtClean="0"/>
              <a:t>18</a:t>
            </a:fld>
            <a:endParaRPr lang="en-GB"/>
          </a:p>
        </p:txBody>
      </p:sp>
    </p:spTree>
    <p:extLst>
      <p:ext uri="{BB962C8B-B14F-4D97-AF65-F5344CB8AC3E}">
        <p14:creationId xmlns:p14="http://schemas.microsoft.com/office/powerpoint/2010/main" val="534466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9535F-8E6B-6E75-16D4-80B0FA29F8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B4E1D7E-5D45-B126-9A41-02C4B5C87F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28F18E8-5AE5-DD88-E33C-0996C30DADBE}"/>
              </a:ext>
            </a:extLst>
          </p:cNvPr>
          <p:cNvSpPr>
            <a:spLocks noGrp="1"/>
          </p:cNvSpPr>
          <p:nvPr>
            <p:ph type="dt" sz="half" idx="10"/>
          </p:nvPr>
        </p:nvSpPr>
        <p:spPr/>
        <p:txBody>
          <a:bodyPr/>
          <a:lstStyle/>
          <a:p>
            <a:fld id="{9AF1A7EC-3234-4845-AE16-83C76E1DA8C5}" type="datetimeFigureOut">
              <a:rPr lang="en-GB" smtClean="0"/>
              <a:t>11/04/2025</a:t>
            </a:fld>
            <a:endParaRPr lang="en-GB"/>
          </a:p>
        </p:txBody>
      </p:sp>
      <p:sp>
        <p:nvSpPr>
          <p:cNvPr id="5" name="Footer Placeholder 4">
            <a:extLst>
              <a:ext uri="{FF2B5EF4-FFF2-40B4-BE49-F238E27FC236}">
                <a16:creationId xmlns:a16="http://schemas.microsoft.com/office/drawing/2014/main" id="{8121B4A4-313A-5860-E1D1-0CBCEE7F9B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D38766-8980-879E-02C5-7DFE246227A7}"/>
              </a:ext>
            </a:extLst>
          </p:cNvPr>
          <p:cNvSpPr>
            <a:spLocks noGrp="1"/>
          </p:cNvSpPr>
          <p:nvPr>
            <p:ph type="sldNum" sz="quarter" idx="12"/>
          </p:nvPr>
        </p:nvSpPr>
        <p:spPr/>
        <p:txBody>
          <a:bodyPr/>
          <a:lstStyle/>
          <a:p>
            <a:fld id="{F58EEE0C-D175-4025-B053-A81BF0624138}" type="slidenum">
              <a:rPr lang="en-GB" smtClean="0"/>
              <a:t>‹#›</a:t>
            </a:fld>
            <a:endParaRPr lang="en-GB"/>
          </a:p>
        </p:txBody>
      </p:sp>
    </p:spTree>
    <p:extLst>
      <p:ext uri="{BB962C8B-B14F-4D97-AF65-F5344CB8AC3E}">
        <p14:creationId xmlns:p14="http://schemas.microsoft.com/office/powerpoint/2010/main" val="2820241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14A6E-43D1-2745-F2C9-F70A4E29BEB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A271A0B-F3DD-DDF6-4B16-2A9260780C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91A3B1-9A82-5387-CD23-D6253EC66285}"/>
              </a:ext>
            </a:extLst>
          </p:cNvPr>
          <p:cNvSpPr>
            <a:spLocks noGrp="1"/>
          </p:cNvSpPr>
          <p:nvPr>
            <p:ph type="dt" sz="half" idx="10"/>
          </p:nvPr>
        </p:nvSpPr>
        <p:spPr/>
        <p:txBody>
          <a:bodyPr/>
          <a:lstStyle/>
          <a:p>
            <a:fld id="{9AF1A7EC-3234-4845-AE16-83C76E1DA8C5}" type="datetimeFigureOut">
              <a:rPr lang="en-GB" smtClean="0"/>
              <a:t>11/04/2025</a:t>
            </a:fld>
            <a:endParaRPr lang="en-GB"/>
          </a:p>
        </p:txBody>
      </p:sp>
      <p:sp>
        <p:nvSpPr>
          <p:cNvPr id="5" name="Footer Placeholder 4">
            <a:extLst>
              <a:ext uri="{FF2B5EF4-FFF2-40B4-BE49-F238E27FC236}">
                <a16:creationId xmlns:a16="http://schemas.microsoft.com/office/drawing/2014/main" id="{A303FC72-24B7-8F13-8DB7-AECF59B30D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40EA20-7F96-B4B9-4531-05D61CDB6C5A}"/>
              </a:ext>
            </a:extLst>
          </p:cNvPr>
          <p:cNvSpPr>
            <a:spLocks noGrp="1"/>
          </p:cNvSpPr>
          <p:nvPr>
            <p:ph type="sldNum" sz="quarter" idx="12"/>
          </p:nvPr>
        </p:nvSpPr>
        <p:spPr/>
        <p:txBody>
          <a:bodyPr/>
          <a:lstStyle/>
          <a:p>
            <a:fld id="{F58EEE0C-D175-4025-B053-A81BF0624138}" type="slidenum">
              <a:rPr lang="en-GB" smtClean="0"/>
              <a:t>‹#›</a:t>
            </a:fld>
            <a:endParaRPr lang="en-GB"/>
          </a:p>
        </p:txBody>
      </p:sp>
    </p:spTree>
    <p:extLst>
      <p:ext uri="{BB962C8B-B14F-4D97-AF65-F5344CB8AC3E}">
        <p14:creationId xmlns:p14="http://schemas.microsoft.com/office/powerpoint/2010/main" val="478983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ACF5B6-905A-57B1-5499-ADBBC43BFA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5C2291-EDA6-1A80-9DB5-F4A622DCC0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C43A8F-3D20-D431-8470-668952C69D12}"/>
              </a:ext>
            </a:extLst>
          </p:cNvPr>
          <p:cNvSpPr>
            <a:spLocks noGrp="1"/>
          </p:cNvSpPr>
          <p:nvPr>
            <p:ph type="dt" sz="half" idx="10"/>
          </p:nvPr>
        </p:nvSpPr>
        <p:spPr/>
        <p:txBody>
          <a:bodyPr/>
          <a:lstStyle/>
          <a:p>
            <a:fld id="{9AF1A7EC-3234-4845-AE16-83C76E1DA8C5}" type="datetimeFigureOut">
              <a:rPr lang="en-GB" smtClean="0"/>
              <a:t>11/04/2025</a:t>
            </a:fld>
            <a:endParaRPr lang="en-GB"/>
          </a:p>
        </p:txBody>
      </p:sp>
      <p:sp>
        <p:nvSpPr>
          <p:cNvPr id="5" name="Footer Placeholder 4">
            <a:extLst>
              <a:ext uri="{FF2B5EF4-FFF2-40B4-BE49-F238E27FC236}">
                <a16:creationId xmlns:a16="http://schemas.microsoft.com/office/drawing/2014/main" id="{1E8DBE25-E16C-CBBA-67A9-E3799AAFFB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783B0C-7C7D-EBD3-220A-18B588B486AD}"/>
              </a:ext>
            </a:extLst>
          </p:cNvPr>
          <p:cNvSpPr>
            <a:spLocks noGrp="1"/>
          </p:cNvSpPr>
          <p:nvPr>
            <p:ph type="sldNum" sz="quarter" idx="12"/>
          </p:nvPr>
        </p:nvSpPr>
        <p:spPr/>
        <p:txBody>
          <a:bodyPr/>
          <a:lstStyle/>
          <a:p>
            <a:fld id="{F58EEE0C-D175-4025-B053-A81BF0624138}" type="slidenum">
              <a:rPr lang="en-GB" smtClean="0"/>
              <a:t>‹#›</a:t>
            </a:fld>
            <a:endParaRPr lang="en-GB"/>
          </a:p>
        </p:txBody>
      </p:sp>
    </p:spTree>
    <p:extLst>
      <p:ext uri="{BB962C8B-B14F-4D97-AF65-F5344CB8AC3E}">
        <p14:creationId xmlns:p14="http://schemas.microsoft.com/office/powerpoint/2010/main" val="955158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65F82-59F8-C654-017A-2EF802F21A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737982-4E19-2E4F-09DB-C887099183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501938-C5E0-A2A1-CA80-84903FC4E813}"/>
              </a:ext>
            </a:extLst>
          </p:cNvPr>
          <p:cNvSpPr>
            <a:spLocks noGrp="1"/>
          </p:cNvSpPr>
          <p:nvPr>
            <p:ph type="dt" sz="half" idx="10"/>
          </p:nvPr>
        </p:nvSpPr>
        <p:spPr/>
        <p:txBody>
          <a:bodyPr/>
          <a:lstStyle/>
          <a:p>
            <a:fld id="{9AF1A7EC-3234-4845-AE16-83C76E1DA8C5}" type="datetimeFigureOut">
              <a:rPr lang="en-GB" smtClean="0"/>
              <a:t>11/04/2025</a:t>
            </a:fld>
            <a:endParaRPr lang="en-GB"/>
          </a:p>
        </p:txBody>
      </p:sp>
      <p:sp>
        <p:nvSpPr>
          <p:cNvPr id="5" name="Footer Placeholder 4">
            <a:extLst>
              <a:ext uri="{FF2B5EF4-FFF2-40B4-BE49-F238E27FC236}">
                <a16:creationId xmlns:a16="http://schemas.microsoft.com/office/drawing/2014/main" id="{38F84A60-7851-B869-E1AE-AB79A0FB4F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8D8469-CD9C-1B11-AE9E-F0235CD0D343}"/>
              </a:ext>
            </a:extLst>
          </p:cNvPr>
          <p:cNvSpPr>
            <a:spLocks noGrp="1"/>
          </p:cNvSpPr>
          <p:nvPr>
            <p:ph type="sldNum" sz="quarter" idx="12"/>
          </p:nvPr>
        </p:nvSpPr>
        <p:spPr/>
        <p:txBody>
          <a:bodyPr/>
          <a:lstStyle/>
          <a:p>
            <a:fld id="{F58EEE0C-D175-4025-B053-A81BF0624138}" type="slidenum">
              <a:rPr lang="en-GB" smtClean="0"/>
              <a:t>‹#›</a:t>
            </a:fld>
            <a:endParaRPr lang="en-GB"/>
          </a:p>
        </p:txBody>
      </p:sp>
    </p:spTree>
    <p:extLst>
      <p:ext uri="{BB962C8B-B14F-4D97-AF65-F5344CB8AC3E}">
        <p14:creationId xmlns:p14="http://schemas.microsoft.com/office/powerpoint/2010/main" val="780836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AB2E9-1EFD-E5C4-05E2-A79CA6EECC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BC0A3-A667-6A1D-E0E4-EC11B1B3393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68BCC6-D9B6-EC05-363F-50B0D0C10460}"/>
              </a:ext>
            </a:extLst>
          </p:cNvPr>
          <p:cNvSpPr>
            <a:spLocks noGrp="1"/>
          </p:cNvSpPr>
          <p:nvPr>
            <p:ph type="dt" sz="half" idx="10"/>
          </p:nvPr>
        </p:nvSpPr>
        <p:spPr/>
        <p:txBody>
          <a:bodyPr/>
          <a:lstStyle/>
          <a:p>
            <a:fld id="{9AF1A7EC-3234-4845-AE16-83C76E1DA8C5}" type="datetimeFigureOut">
              <a:rPr lang="en-GB" smtClean="0"/>
              <a:t>11/04/2025</a:t>
            </a:fld>
            <a:endParaRPr lang="en-GB"/>
          </a:p>
        </p:txBody>
      </p:sp>
      <p:sp>
        <p:nvSpPr>
          <p:cNvPr id="5" name="Footer Placeholder 4">
            <a:extLst>
              <a:ext uri="{FF2B5EF4-FFF2-40B4-BE49-F238E27FC236}">
                <a16:creationId xmlns:a16="http://schemas.microsoft.com/office/drawing/2014/main" id="{E1068D5B-5EEE-D4E2-5E7A-95E6EE0E7E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0FD0FC-69FA-1B16-82C0-0C102DFC6FC6}"/>
              </a:ext>
            </a:extLst>
          </p:cNvPr>
          <p:cNvSpPr>
            <a:spLocks noGrp="1"/>
          </p:cNvSpPr>
          <p:nvPr>
            <p:ph type="sldNum" sz="quarter" idx="12"/>
          </p:nvPr>
        </p:nvSpPr>
        <p:spPr/>
        <p:txBody>
          <a:bodyPr/>
          <a:lstStyle/>
          <a:p>
            <a:fld id="{F58EEE0C-D175-4025-B053-A81BF0624138}" type="slidenum">
              <a:rPr lang="en-GB" smtClean="0"/>
              <a:t>‹#›</a:t>
            </a:fld>
            <a:endParaRPr lang="en-GB"/>
          </a:p>
        </p:txBody>
      </p:sp>
    </p:spTree>
    <p:extLst>
      <p:ext uri="{BB962C8B-B14F-4D97-AF65-F5344CB8AC3E}">
        <p14:creationId xmlns:p14="http://schemas.microsoft.com/office/powerpoint/2010/main" val="3027532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1FFEB-1E7C-DCE5-20D5-48D7D14BBB0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FED417-DBB8-B7F1-BC09-3CCC6C80E5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698715D-D9F9-D17C-1D8A-7068D281A8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B78BF8F-616F-0DF4-EA79-C647C9526801}"/>
              </a:ext>
            </a:extLst>
          </p:cNvPr>
          <p:cNvSpPr>
            <a:spLocks noGrp="1"/>
          </p:cNvSpPr>
          <p:nvPr>
            <p:ph type="dt" sz="half" idx="10"/>
          </p:nvPr>
        </p:nvSpPr>
        <p:spPr/>
        <p:txBody>
          <a:bodyPr/>
          <a:lstStyle/>
          <a:p>
            <a:fld id="{9AF1A7EC-3234-4845-AE16-83C76E1DA8C5}" type="datetimeFigureOut">
              <a:rPr lang="en-GB" smtClean="0"/>
              <a:t>11/04/2025</a:t>
            </a:fld>
            <a:endParaRPr lang="en-GB"/>
          </a:p>
        </p:txBody>
      </p:sp>
      <p:sp>
        <p:nvSpPr>
          <p:cNvPr id="6" name="Footer Placeholder 5">
            <a:extLst>
              <a:ext uri="{FF2B5EF4-FFF2-40B4-BE49-F238E27FC236}">
                <a16:creationId xmlns:a16="http://schemas.microsoft.com/office/drawing/2014/main" id="{B65A03D0-0E72-2D53-D3D5-1EE25D3CAC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63971B-5015-B7CE-7005-589853FB5851}"/>
              </a:ext>
            </a:extLst>
          </p:cNvPr>
          <p:cNvSpPr>
            <a:spLocks noGrp="1"/>
          </p:cNvSpPr>
          <p:nvPr>
            <p:ph type="sldNum" sz="quarter" idx="12"/>
          </p:nvPr>
        </p:nvSpPr>
        <p:spPr/>
        <p:txBody>
          <a:bodyPr/>
          <a:lstStyle/>
          <a:p>
            <a:fld id="{F58EEE0C-D175-4025-B053-A81BF0624138}" type="slidenum">
              <a:rPr lang="en-GB" smtClean="0"/>
              <a:t>‹#›</a:t>
            </a:fld>
            <a:endParaRPr lang="en-GB"/>
          </a:p>
        </p:txBody>
      </p:sp>
    </p:spTree>
    <p:extLst>
      <p:ext uri="{BB962C8B-B14F-4D97-AF65-F5344CB8AC3E}">
        <p14:creationId xmlns:p14="http://schemas.microsoft.com/office/powerpoint/2010/main" val="2735185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10E3-4D8A-E81E-7ABE-4DB98B6382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8107C8-9A78-E3D5-F382-2E3CDF81EC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09EAA1-DC5E-67BE-F2E6-D02025BC4C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1AF0A46-0D12-A0C1-39D7-E839FB2039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F3F829-602A-0950-DF7B-D54EA5C4CB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F48F360-89EA-8570-39D3-4E0CE401844F}"/>
              </a:ext>
            </a:extLst>
          </p:cNvPr>
          <p:cNvSpPr>
            <a:spLocks noGrp="1"/>
          </p:cNvSpPr>
          <p:nvPr>
            <p:ph type="dt" sz="half" idx="10"/>
          </p:nvPr>
        </p:nvSpPr>
        <p:spPr/>
        <p:txBody>
          <a:bodyPr/>
          <a:lstStyle/>
          <a:p>
            <a:fld id="{9AF1A7EC-3234-4845-AE16-83C76E1DA8C5}" type="datetimeFigureOut">
              <a:rPr lang="en-GB" smtClean="0"/>
              <a:t>11/04/2025</a:t>
            </a:fld>
            <a:endParaRPr lang="en-GB"/>
          </a:p>
        </p:txBody>
      </p:sp>
      <p:sp>
        <p:nvSpPr>
          <p:cNvPr id="8" name="Footer Placeholder 7">
            <a:extLst>
              <a:ext uri="{FF2B5EF4-FFF2-40B4-BE49-F238E27FC236}">
                <a16:creationId xmlns:a16="http://schemas.microsoft.com/office/drawing/2014/main" id="{2B3DB387-A3C7-1397-A3A6-1CFDFFFAF43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494CA9F-92CF-5713-6D1C-AFA38D6303EB}"/>
              </a:ext>
            </a:extLst>
          </p:cNvPr>
          <p:cNvSpPr>
            <a:spLocks noGrp="1"/>
          </p:cNvSpPr>
          <p:nvPr>
            <p:ph type="sldNum" sz="quarter" idx="12"/>
          </p:nvPr>
        </p:nvSpPr>
        <p:spPr/>
        <p:txBody>
          <a:bodyPr/>
          <a:lstStyle/>
          <a:p>
            <a:fld id="{F58EEE0C-D175-4025-B053-A81BF0624138}" type="slidenum">
              <a:rPr lang="en-GB" smtClean="0"/>
              <a:t>‹#›</a:t>
            </a:fld>
            <a:endParaRPr lang="en-GB"/>
          </a:p>
        </p:txBody>
      </p:sp>
    </p:spTree>
    <p:extLst>
      <p:ext uri="{BB962C8B-B14F-4D97-AF65-F5344CB8AC3E}">
        <p14:creationId xmlns:p14="http://schemas.microsoft.com/office/powerpoint/2010/main" val="264328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E89D-4086-7D75-07B9-D176812A22B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96041D-1353-60E4-9516-2C251CA5A8F1}"/>
              </a:ext>
            </a:extLst>
          </p:cNvPr>
          <p:cNvSpPr>
            <a:spLocks noGrp="1"/>
          </p:cNvSpPr>
          <p:nvPr>
            <p:ph type="dt" sz="half" idx="10"/>
          </p:nvPr>
        </p:nvSpPr>
        <p:spPr/>
        <p:txBody>
          <a:bodyPr/>
          <a:lstStyle/>
          <a:p>
            <a:fld id="{9AF1A7EC-3234-4845-AE16-83C76E1DA8C5}" type="datetimeFigureOut">
              <a:rPr lang="en-GB" smtClean="0"/>
              <a:t>11/04/2025</a:t>
            </a:fld>
            <a:endParaRPr lang="en-GB"/>
          </a:p>
        </p:txBody>
      </p:sp>
      <p:sp>
        <p:nvSpPr>
          <p:cNvPr id="4" name="Footer Placeholder 3">
            <a:extLst>
              <a:ext uri="{FF2B5EF4-FFF2-40B4-BE49-F238E27FC236}">
                <a16:creationId xmlns:a16="http://schemas.microsoft.com/office/drawing/2014/main" id="{553BB3AD-198F-2D88-FBD3-C7F018BDF22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1DF9C70-7544-ECB4-2E2E-56CC2783E1BF}"/>
              </a:ext>
            </a:extLst>
          </p:cNvPr>
          <p:cNvSpPr>
            <a:spLocks noGrp="1"/>
          </p:cNvSpPr>
          <p:nvPr>
            <p:ph type="sldNum" sz="quarter" idx="12"/>
          </p:nvPr>
        </p:nvSpPr>
        <p:spPr/>
        <p:txBody>
          <a:bodyPr/>
          <a:lstStyle/>
          <a:p>
            <a:fld id="{F58EEE0C-D175-4025-B053-A81BF0624138}" type="slidenum">
              <a:rPr lang="en-GB" smtClean="0"/>
              <a:t>‹#›</a:t>
            </a:fld>
            <a:endParaRPr lang="en-GB"/>
          </a:p>
        </p:txBody>
      </p:sp>
    </p:spTree>
    <p:extLst>
      <p:ext uri="{BB962C8B-B14F-4D97-AF65-F5344CB8AC3E}">
        <p14:creationId xmlns:p14="http://schemas.microsoft.com/office/powerpoint/2010/main" val="327607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999D06-E630-50F4-A716-3B9FD7776BCB}"/>
              </a:ext>
            </a:extLst>
          </p:cNvPr>
          <p:cNvSpPr>
            <a:spLocks noGrp="1"/>
          </p:cNvSpPr>
          <p:nvPr>
            <p:ph type="dt" sz="half" idx="10"/>
          </p:nvPr>
        </p:nvSpPr>
        <p:spPr/>
        <p:txBody>
          <a:bodyPr/>
          <a:lstStyle/>
          <a:p>
            <a:fld id="{9AF1A7EC-3234-4845-AE16-83C76E1DA8C5}" type="datetimeFigureOut">
              <a:rPr lang="en-GB" smtClean="0"/>
              <a:t>11/04/2025</a:t>
            </a:fld>
            <a:endParaRPr lang="en-GB"/>
          </a:p>
        </p:txBody>
      </p:sp>
      <p:sp>
        <p:nvSpPr>
          <p:cNvPr id="3" name="Footer Placeholder 2">
            <a:extLst>
              <a:ext uri="{FF2B5EF4-FFF2-40B4-BE49-F238E27FC236}">
                <a16:creationId xmlns:a16="http://schemas.microsoft.com/office/drawing/2014/main" id="{139F134D-4F1F-5101-CA74-328CFE90F9A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DE6460C-9CB9-7157-8CC9-EBDCA5B74896}"/>
              </a:ext>
            </a:extLst>
          </p:cNvPr>
          <p:cNvSpPr>
            <a:spLocks noGrp="1"/>
          </p:cNvSpPr>
          <p:nvPr>
            <p:ph type="sldNum" sz="quarter" idx="12"/>
          </p:nvPr>
        </p:nvSpPr>
        <p:spPr/>
        <p:txBody>
          <a:bodyPr/>
          <a:lstStyle/>
          <a:p>
            <a:fld id="{F58EEE0C-D175-4025-B053-A81BF0624138}" type="slidenum">
              <a:rPr lang="en-GB" smtClean="0"/>
              <a:t>‹#›</a:t>
            </a:fld>
            <a:endParaRPr lang="en-GB"/>
          </a:p>
        </p:txBody>
      </p:sp>
    </p:spTree>
    <p:extLst>
      <p:ext uri="{BB962C8B-B14F-4D97-AF65-F5344CB8AC3E}">
        <p14:creationId xmlns:p14="http://schemas.microsoft.com/office/powerpoint/2010/main" val="266641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4950D-FEC6-2B9B-CC91-79048E9401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1556DBA-2D2E-53C2-8110-AA3D6D8424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482B299-9C65-BA12-3928-1244F4CE4F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36E4E-3EAF-D96C-2CE0-E3E7CDD5C0F0}"/>
              </a:ext>
            </a:extLst>
          </p:cNvPr>
          <p:cNvSpPr>
            <a:spLocks noGrp="1"/>
          </p:cNvSpPr>
          <p:nvPr>
            <p:ph type="dt" sz="half" idx="10"/>
          </p:nvPr>
        </p:nvSpPr>
        <p:spPr/>
        <p:txBody>
          <a:bodyPr/>
          <a:lstStyle/>
          <a:p>
            <a:fld id="{9AF1A7EC-3234-4845-AE16-83C76E1DA8C5}" type="datetimeFigureOut">
              <a:rPr lang="en-GB" smtClean="0"/>
              <a:t>11/04/2025</a:t>
            </a:fld>
            <a:endParaRPr lang="en-GB"/>
          </a:p>
        </p:txBody>
      </p:sp>
      <p:sp>
        <p:nvSpPr>
          <p:cNvPr id="6" name="Footer Placeholder 5">
            <a:extLst>
              <a:ext uri="{FF2B5EF4-FFF2-40B4-BE49-F238E27FC236}">
                <a16:creationId xmlns:a16="http://schemas.microsoft.com/office/drawing/2014/main" id="{F57D0AD9-D0CE-EF07-C5DE-9337D8B642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DEE793-690B-4B9D-87B6-5AC740C7FBA0}"/>
              </a:ext>
            </a:extLst>
          </p:cNvPr>
          <p:cNvSpPr>
            <a:spLocks noGrp="1"/>
          </p:cNvSpPr>
          <p:nvPr>
            <p:ph type="sldNum" sz="quarter" idx="12"/>
          </p:nvPr>
        </p:nvSpPr>
        <p:spPr/>
        <p:txBody>
          <a:bodyPr/>
          <a:lstStyle/>
          <a:p>
            <a:fld id="{F58EEE0C-D175-4025-B053-A81BF0624138}" type="slidenum">
              <a:rPr lang="en-GB" smtClean="0"/>
              <a:t>‹#›</a:t>
            </a:fld>
            <a:endParaRPr lang="en-GB"/>
          </a:p>
        </p:txBody>
      </p:sp>
    </p:spTree>
    <p:extLst>
      <p:ext uri="{BB962C8B-B14F-4D97-AF65-F5344CB8AC3E}">
        <p14:creationId xmlns:p14="http://schemas.microsoft.com/office/powerpoint/2010/main" val="4095854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26A35-0E58-B415-C549-A9A2281E35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7384537-C813-A504-6DEC-2EBBB37ECE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A250786-24A1-7AF2-59D7-B81292338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5DC7C0-0572-E982-BF72-CC61AD382055}"/>
              </a:ext>
            </a:extLst>
          </p:cNvPr>
          <p:cNvSpPr>
            <a:spLocks noGrp="1"/>
          </p:cNvSpPr>
          <p:nvPr>
            <p:ph type="dt" sz="half" idx="10"/>
          </p:nvPr>
        </p:nvSpPr>
        <p:spPr/>
        <p:txBody>
          <a:bodyPr/>
          <a:lstStyle/>
          <a:p>
            <a:fld id="{9AF1A7EC-3234-4845-AE16-83C76E1DA8C5}" type="datetimeFigureOut">
              <a:rPr lang="en-GB" smtClean="0"/>
              <a:t>11/04/2025</a:t>
            </a:fld>
            <a:endParaRPr lang="en-GB"/>
          </a:p>
        </p:txBody>
      </p:sp>
      <p:sp>
        <p:nvSpPr>
          <p:cNvPr id="6" name="Footer Placeholder 5">
            <a:extLst>
              <a:ext uri="{FF2B5EF4-FFF2-40B4-BE49-F238E27FC236}">
                <a16:creationId xmlns:a16="http://schemas.microsoft.com/office/drawing/2014/main" id="{C40849E2-76F3-E339-5BB5-8DA6E01330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011E4F-CD66-E7A0-C586-F5A8AFE4DCC2}"/>
              </a:ext>
            </a:extLst>
          </p:cNvPr>
          <p:cNvSpPr>
            <a:spLocks noGrp="1"/>
          </p:cNvSpPr>
          <p:nvPr>
            <p:ph type="sldNum" sz="quarter" idx="12"/>
          </p:nvPr>
        </p:nvSpPr>
        <p:spPr/>
        <p:txBody>
          <a:bodyPr/>
          <a:lstStyle/>
          <a:p>
            <a:fld id="{F58EEE0C-D175-4025-B053-A81BF0624138}" type="slidenum">
              <a:rPr lang="en-GB" smtClean="0"/>
              <a:t>‹#›</a:t>
            </a:fld>
            <a:endParaRPr lang="en-GB"/>
          </a:p>
        </p:txBody>
      </p:sp>
    </p:spTree>
    <p:extLst>
      <p:ext uri="{BB962C8B-B14F-4D97-AF65-F5344CB8AC3E}">
        <p14:creationId xmlns:p14="http://schemas.microsoft.com/office/powerpoint/2010/main" val="222594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0E6B00-7BD8-2117-C389-4651BBB5CE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115A3C-34BB-0253-2B54-A03BAAB09D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D4181F-2A37-A68F-1FDC-C028700B59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AF1A7EC-3234-4845-AE16-83C76E1DA8C5}" type="datetimeFigureOut">
              <a:rPr lang="en-GB" smtClean="0"/>
              <a:t>11/04/2025</a:t>
            </a:fld>
            <a:endParaRPr lang="en-GB"/>
          </a:p>
        </p:txBody>
      </p:sp>
      <p:sp>
        <p:nvSpPr>
          <p:cNvPr id="5" name="Footer Placeholder 4">
            <a:extLst>
              <a:ext uri="{FF2B5EF4-FFF2-40B4-BE49-F238E27FC236}">
                <a16:creationId xmlns:a16="http://schemas.microsoft.com/office/drawing/2014/main" id="{F4699038-5950-D752-9F94-7C160904BD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06D6ED6-D461-FF89-E945-D4C14687D0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58EEE0C-D175-4025-B053-A81BF0624138}" type="slidenum">
              <a:rPr lang="en-GB" smtClean="0"/>
              <a:t>‹#›</a:t>
            </a:fld>
            <a:endParaRPr lang="en-GB"/>
          </a:p>
        </p:txBody>
      </p:sp>
    </p:spTree>
    <p:extLst>
      <p:ext uri="{BB962C8B-B14F-4D97-AF65-F5344CB8AC3E}">
        <p14:creationId xmlns:p14="http://schemas.microsoft.com/office/powerpoint/2010/main" val="147592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pexels.com/el-gr/photo/3084603/" TargetMode="External"/><Relationship Id="rId2" Type="http://schemas.openxmlformats.org/officeDocument/2006/relationships/hyperlink" Target="https://el.wikipedia.org/wiki/%CE%9C%CE%B5%CF%83%CF%8C%CE%B3%CE%B5%CE%B9%CE%BF%CF%82_%CE%98%CE%AC%CE%BB%CE%B1%CF%83%CF%83%CE%B1" TargetMode="External"/><Relationship Id="rId1" Type="http://schemas.openxmlformats.org/officeDocument/2006/relationships/slideLayout" Target="../slideLayouts/slideLayout2.xml"/><Relationship Id="rId4" Type="http://schemas.openxmlformats.org/officeDocument/2006/relationships/hyperlink" Target="https://www.istockphoto.com/photo/refugees-on-a-big-rubber-boat-in-the-middle-of-the-sea-that-require-help-gm1096896278"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pexels.com/el-gr/photo/27778679/" TargetMode="External"/><Relationship Id="rId2" Type="http://schemas.openxmlformats.org/officeDocument/2006/relationships/hyperlink" Target="https://www.google.com/url?sa=i&amp;url=https%3A%2F%2Fwww.pexels.com%2Fel-gr%2Fphoto%2F2105912%2F&amp;psig=AOvVaw1ZQY2-kPXJJvQY8Z9E06Ln&amp;ust=1744293393074000&amp;source=images&amp;cd=vfe&amp;opi=89978449&amp;ved=0CBQQjRxqFwoTCIDd37SNy4wDFQAAAAAdAAAAABAE" TargetMode="External"/><Relationship Id="rId1" Type="http://schemas.openxmlformats.org/officeDocument/2006/relationships/slideLayout" Target="../slideLayouts/slideLayout2.xml"/><Relationship Id="rId5" Type="http://schemas.openxmlformats.org/officeDocument/2006/relationships/hyperlink" Target="https://www.pexels.com/el-gr/photo/1022385/" TargetMode="External"/><Relationship Id="rId4" Type="http://schemas.openxmlformats.org/officeDocument/2006/relationships/hyperlink" Target="https://www.istockphoto.com/photo/mediterranean-diet-concept-flat-lay-gm1166334981-321255960?utm_source=pexels&amp;utm_medium=affiliate&amp;utm_campaign=sponsored_photo&amp;utm_content=srp_inline_portrait_media&amp;utm_term=mediterranean%20foo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5" name="Rectangle 1044">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0A2A18-E5BA-DDBD-B998-9947F234F379}"/>
              </a:ext>
            </a:extLst>
          </p:cNvPr>
          <p:cNvSpPr>
            <a:spLocks noGrp="1"/>
          </p:cNvSpPr>
          <p:nvPr>
            <p:ph type="ctrTitle"/>
          </p:nvPr>
        </p:nvSpPr>
        <p:spPr>
          <a:xfrm>
            <a:off x="252248" y="639193"/>
            <a:ext cx="5065985" cy="2419739"/>
          </a:xfrm>
        </p:spPr>
        <p:txBody>
          <a:bodyPr>
            <a:normAutofit/>
          </a:bodyPr>
          <a:lstStyle/>
          <a:p>
            <a:r>
              <a:rPr lang="el-GR" sz="3600" b="1" dirty="0">
                <a:latin typeface="Comic Sans MS" panose="030F0702030302020204" pitchFamily="66" charset="0"/>
              </a:rPr>
              <a:t>Η Μεσόγειος θάλασσα και οι άνθρωποι της Μεσογείου</a:t>
            </a:r>
            <a:endParaRPr lang="en-GB" sz="3600" b="1" dirty="0">
              <a:latin typeface="Comic Sans MS" panose="030F0702030302020204" pitchFamily="66" charset="0"/>
            </a:endParaRPr>
          </a:p>
        </p:txBody>
      </p:sp>
      <p:sp>
        <p:nvSpPr>
          <p:cNvPr id="3" name="Subtitle 2">
            <a:extLst>
              <a:ext uri="{FF2B5EF4-FFF2-40B4-BE49-F238E27FC236}">
                <a16:creationId xmlns:a16="http://schemas.microsoft.com/office/drawing/2014/main" id="{10DCE900-F641-FBAE-D13A-D22266B5850A}"/>
              </a:ext>
            </a:extLst>
          </p:cNvPr>
          <p:cNvSpPr>
            <a:spLocks noGrp="1"/>
          </p:cNvSpPr>
          <p:nvPr>
            <p:ph type="subTitle" idx="1"/>
          </p:nvPr>
        </p:nvSpPr>
        <p:spPr>
          <a:xfrm>
            <a:off x="638882" y="4818783"/>
            <a:ext cx="4773946" cy="1371705"/>
          </a:xfrm>
        </p:spPr>
        <p:txBody>
          <a:bodyPr>
            <a:normAutofit/>
          </a:bodyPr>
          <a:lstStyle/>
          <a:p>
            <a:r>
              <a:rPr lang="el-GR" sz="2800" dirty="0">
                <a:latin typeface="Comic Sans MS" panose="030F0702030302020204" pitchFamily="66" charset="0"/>
              </a:rPr>
              <a:t>Αρετή Ζαχαροπούλου</a:t>
            </a:r>
            <a:r>
              <a:rPr lang="en-GB" sz="2800" dirty="0">
                <a:latin typeface="Comic Sans MS" panose="030F0702030302020204" pitchFamily="66" charset="0"/>
              </a:rPr>
              <a:t> (</a:t>
            </a:r>
            <a:r>
              <a:rPr lang="el-GR" sz="2800" dirty="0">
                <a:latin typeface="Comic Sans MS" panose="030F0702030302020204" pitchFamily="66" charset="0"/>
              </a:rPr>
              <a:t>Β7</a:t>
            </a:r>
            <a:r>
              <a:rPr lang="en-GB" sz="2800" dirty="0">
                <a:latin typeface="Comic Sans MS" panose="030F0702030302020204" pitchFamily="66" charset="0"/>
              </a:rPr>
              <a:t>)</a:t>
            </a:r>
            <a:r>
              <a:rPr lang="el-GR" sz="2800" dirty="0">
                <a:latin typeface="Comic Sans MS" panose="030F0702030302020204" pitchFamily="66" charset="0"/>
              </a:rPr>
              <a:t>          </a:t>
            </a:r>
            <a:endParaRPr lang="en-GB" sz="2800" dirty="0">
              <a:latin typeface="Comic Sans MS" panose="030F0702030302020204" pitchFamily="66" charset="0"/>
            </a:endParaRPr>
          </a:p>
          <a:p>
            <a:r>
              <a:rPr lang="el-GR" sz="2800" dirty="0">
                <a:latin typeface="Comic Sans MS" panose="030F0702030302020204" pitchFamily="66" charset="0"/>
              </a:rPr>
              <a:t>2025</a:t>
            </a:r>
            <a:endParaRPr lang="en-GB" sz="2800" dirty="0">
              <a:latin typeface="Comic Sans MS" panose="030F0702030302020204" pitchFamily="66" charset="0"/>
            </a:endParaRPr>
          </a:p>
        </p:txBody>
      </p:sp>
      <p:sp>
        <p:nvSpPr>
          <p:cNvPr id="104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8AA44D28-4B1D-A064-06AC-E264B4C76B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0481" y="1618435"/>
            <a:ext cx="58293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115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44F036-4EAA-1DD2-FB4B-30B9EFA7EA09}"/>
              </a:ext>
            </a:extLst>
          </p:cNvPr>
          <p:cNvSpPr>
            <a:spLocks noGrp="1"/>
          </p:cNvSpPr>
          <p:nvPr>
            <p:ph type="title"/>
          </p:nvPr>
        </p:nvSpPr>
        <p:spPr>
          <a:xfrm>
            <a:off x="630936" y="640080"/>
            <a:ext cx="4818888" cy="1194185"/>
          </a:xfrm>
        </p:spPr>
        <p:txBody>
          <a:bodyPr anchor="b">
            <a:normAutofit/>
          </a:bodyPr>
          <a:lstStyle/>
          <a:p>
            <a:pPr algn="ctr"/>
            <a:r>
              <a:rPr lang="el-GR" b="1" dirty="0"/>
              <a:t>Η αλατότητά της</a:t>
            </a:r>
            <a:endParaRPr lang="en-GB" b="1" dirty="0"/>
          </a:p>
        </p:txBody>
      </p:sp>
      <p:sp>
        <p:nvSpPr>
          <p:cNvPr id="20"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88DB326-F0D2-9A1F-753D-215EAA2BEB40}"/>
              </a:ext>
            </a:extLst>
          </p:cNvPr>
          <p:cNvSpPr>
            <a:spLocks noGrp="1"/>
          </p:cNvSpPr>
          <p:nvPr>
            <p:ph idx="1"/>
          </p:nvPr>
        </p:nvSpPr>
        <p:spPr>
          <a:xfrm>
            <a:off x="630936" y="2660904"/>
            <a:ext cx="5170774" cy="3547872"/>
          </a:xfrm>
        </p:spPr>
        <p:txBody>
          <a:bodyPr anchor="t">
            <a:normAutofit/>
          </a:bodyPr>
          <a:lstStyle/>
          <a:p>
            <a:r>
              <a:rPr lang="el-GR" sz="2000" dirty="0">
                <a:latin typeface="Comic Sans MS" panose="030F0702030302020204" pitchFamily="66" charset="0"/>
              </a:rPr>
              <a:t>Δέχεται νερό από πολλά ποτάμια και από τον Νείλο, αλλά κανένα δεν έχει μεγάλη παροχή νερού. </a:t>
            </a:r>
          </a:p>
          <a:p>
            <a:r>
              <a:rPr lang="el-GR" sz="2000" dirty="0">
                <a:latin typeface="Comic Sans MS" panose="030F0702030302020204" pitchFamily="66" charset="0"/>
              </a:rPr>
              <a:t>Επομένως στη Μεσόγειο γίνεται σημαντική εξάτμιση του νερού και η αλατότητά της είναι αυξημένη. Ευτυχώς, τα νερά αναπληρώνονται από τον Ατλαντικό και την Μαύρη θάλασσα αλλιώς θα είχε ξεραθεί...</a:t>
            </a:r>
          </a:p>
          <a:p>
            <a:endParaRPr lang="en-GB" sz="1700" dirty="0"/>
          </a:p>
        </p:txBody>
      </p:sp>
      <p:pic>
        <p:nvPicPr>
          <p:cNvPr id="1026" name="Picture 2" descr="Δωρεάν στοκ φωτογραφιών με türkiye, ακτογραμμή, άμμος Φωτογραφία από στοκ φωτογραφιών">
            <a:extLst>
              <a:ext uri="{FF2B5EF4-FFF2-40B4-BE49-F238E27FC236}">
                <a16:creationId xmlns:a16="http://schemas.microsoft.com/office/drawing/2014/main" id="{18934CB8-DDE2-7B80-B2FB-A359EAF6C1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5718" y="2260646"/>
            <a:ext cx="5039590" cy="3529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055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1" name="Rectangle 514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5199F8-DF0F-A6CD-BBF8-FE2DB61153A7}"/>
              </a:ext>
            </a:extLst>
          </p:cNvPr>
          <p:cNvSpPr>
            <a:spLocks noGrp="1"/>
          </p:cNvSpPr>
          <p:nvPr>
            <p:ph type="title"/>
          </p:nvPr>
        </p:nvSpPr>
        <p:spPr>
          <a:xfrm>
            <a:off x="572493" y="238539"/>
            <a:ext cx="11018520" cy="1048861"/>
          </a:xfrm>
        </p:spPr>
        <p:txBody>
          <a:bodyPr anchor="b">
            <a:normAutofit/>
          </a:bodyPr>
          <a:lstStyle/>
          <a:p>
            <a:pPr algn="ctr"/>
            <a:r>
              <a:rPr lang="el-GR" b="1" dirty="0">
                <a:latin typeface="Comic Sans MS" panose="030F0702030302020204" pitchFamily="66" charset="0"/>
              </a:rPr>
              <a:t>Σεισμοί</a:t>
            </a:r>
            <a:endParaRPr lang="en-GB" b="1" dirty="0">
              <a:latin typeface="Comic Sans MS" panose="030F0702030302020204" pitchFamily="66" charset="0"/>
            </a:endParaRPr>
          </a:p>
        </p:txBody>
      </p:sp>
      <p:sp>
        <p:nvSpPr>
          <p:cNvPr id="514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95875BB-8C4B-2591-C83F-640BC0D2F326}"/>
              </a:ext>
            </a:extLst>
          </p:cNvPr>
          <p:cNvSpPr>
            <a:spLocks noGrp="1"/>
          </p:cNvSpPr>
          <p:nvPr>
            <p:ph idx="1"/>
          </p:nvPr>
        </p:nvSpPr>
        <p:spPr>
          <a:xfrm>
            <a:off x="572493" y="2564061"/>
            <a:ext cx="6713552" cy="3626427"/>
          </a:xfrm>
        </p:spPr>
        <p:txBody>
          <a:bodyPr anchor="t">
            <a:normAutofit/>
          </a:bodyPr>
          <a:lstStyle/>
          <a:p>
            <a:r>
              <a:rPr lang="el-GR" sz="2400" dirty="0">
                <a:latin typeface="Comic Sans MS" panose="030F0702030302020204" pitchFamily="66" charset="0"/>
              </a:rPr>
              <a:t>Η Μεσόγειος είναι σεισμογενής περιοχή.</a:t>
            </a:r>
          </a:p>
          <a:p>
            <a:r>
              <a:rPr lang="el-GR" sz="2400" dirty="0">
                <a:latin typeface="Comic Sans MS" panose="030F0702030302020204" pitchFamily="66" charset="0"/>
              </a:rPr>
              <a:t>Βρίσκεται ανάμεσα στην ευρασιατική και αφρικανική τεκτονική πλάκα. </a:t>
            </a:r>
          </a:p>
          <a:p>
            <a:r>
              <a:rPr lang="el-GR" sz="2400" dirty="0">
                <a:latin typeface="Comic Sans MS" panose="030F0702030302020204" pitchFamily="66" charset="0"/>
              </a:rPr>
              <a:t>Σεισμογενή μέρη της Μεσογείου είναι, η Ελλάδα (ιδίως η Κρήτη και η περιοχή του Ιονίου), η Ιταλία ( Σικελία και Νάπολη), ηΤουρκία ( γύρω από την Κωνσταντινούπολη), η Αλγερία και η Τυνησία στη Βόρεια Αφρική.</a:t>
            </a:r>
            <a:endParaRPr lang="en-GB" sz="2400" dirty="0">
              <a:latin typeface="Comic Sans MS" panose="030F0702030302020204" pitchFamily="66" charset="0"/>
            </a:endParaRPr>
          </a:p>
        </p:txBody>
      </p:sp>
      <p:pic>
        <p:nvPicPr>
          <p:cNvPr id="1028" name="Picture 4" descr="Young Man Sitting in front of a Demolished Building · Free Stock Photo">
            <a:extLst>
              <a:ext uri="{FF2B5EF4-FFF2-40B4-BE49-F238E27FC236}">
                <a16:creationId xmlns:a16="http://schemas.microsoft.com/office/drawing/2014/main" id="{16C57505-41FD-0C72-05FC-5A8199CBAD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045" y="2441864"/>
            <a:ext cx="4154346" cy="30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851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8" name="Rectangle 615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6B2CB9-8153-D107-0BC6-7319DDDE893A}"/>
              </a:ext>
            </a:extLst>
          </p:cNvPr>
          <p:cNvSpPr>
            <a:spLocks noGrp="1"/>
          </p:cNvSpPr>
          <p:nvPr>
            <p:ph type="title"/>
          </p:nvPr>
        </p:nvSpPr>
        <p:spPr>
          <a:xfrm>
            <a:off x="572493" y="238539"/>
            <a:ext cx="11018520" cy="1165265"/>
          </a:xfrm>
        </p:spPr>
        <p:txBody>
          <a:bodyPr anchor="b">
            <a:normAutofit/>
          </a:bodyPr>
          <a:lstStyle/>
          <a:p>
            <a:pPr algn="ctr"/>
            <a:r>
              <a:rPr lang="el-GR" b="1" dirty="0">
                <a:latin typeface="Comic Sans MS" panose="030F0702030302020204" pitchFamily="66" charset="0"/>
              </a:rPr>
              <a:t>Ηφαίστεια</a:t>
            </a:r>
            <a:endParaRPr lang="en-GB" b="1" dirty="0">
              <a:latin typeface="Comic Sans MS" panose="030F0702030302020204" pitchFamily="66" charset="0"/>
            </a:endParaRPr>
          </a:p>
        </p:txBody>
      </p:sp>
      <p:sp>
        <p:nvSpPr>
          <p:cNvPr id="616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0BD136-E01F-C371-C584-7F386CBB9445}"/>
              </a:ext>
            </a:extLst>
          </p:cNvPr>
          <p:cNvSpPr>
            <a:spLocks noGrp="1"/>
          </p:cNvSpPr>
          <p:nvPr>
            <p:ph idx="1"/>
          </p:nvPr>
        </p:nvSpPr>
        <p:spPr>
          <a:xfrm>
            <a:off x="572493" y="2522496"/>
            <a:ext cx="6713552" cy="3667992"/>
          </a:xfrm>
        </p:spPr>
        <p:txBody>
          <a:bodyPr anchor="t">
            <a:normAutofit lnSpcReduction="10000"/>
          </a:bodyPr>
          <a:lstStyle/>
          <a:p>
            <a:r>
              <a:rPr lang="el-GR" sz="2400" dirty="0">
                <a:latin typeface="Comic Sans MS" panose="030F0702030302020204" pitchFamily="66" charset="0"/>
              </a:rPr>
              <a:t>Η Μεσόγειος φιλοξενεί αρκετά ενεργά ηφαίστεια κυρίως λόγω της τεκτονικής δραστηριότητας και των διεργασιών του μανδύα της Γης.</a:t>
            </a:r>
          </a:p>
          <a:p>
            <a:pPr marL="0" indent="0">
              <a:buNone/>
            </a:pPr>
            <a:r>
              <a:rPr lang="el-GR" sz="2400" b="1" dirty="0">
                <a:latin typeface="Comic Sans MS" panose="030F0702030302020204" pitchFamily="66" charset="0"/>
              </a:rPr>
              <a:t>  Τα πιό γνωστά ηφαίστεια </a:t>
            </a:r>
            <a:r>
              <a:rPr lang="el-GR" sz="2400" dirty="0">
                <a:latin typeface="Comic Sans MS" panose="030F0702030302020204" pitchFamily="66" charset="0"/>
              </a:rPr>
              <a:t>είναι  </a:t>
            </a:r>
          </a:p>
          <a:p>
            <a:r>
              <a:rPr lang="el-GR" sz="2400" dirty="0">
                <a:latin typeface="Comic Sans MS" panose="030F0702030302020204" pitchFamily="66" charset="0"/>
              </a:rPr>
              <a:t>Στην  Ελλάδα</a:t>
            </a:r>
            <a:r>
              <a:rPr lang="ar-AE" sz="2400" dirty="0">
                <a:latin typeface="Comic Sans MS" panose="030F0702030302020204" pitchFamily="66" charset="0"/>
              </a:rPr>
              <a:t>:</a:t>
            </a:r>
            <a:r>
              <a:rPr lang="el-GR" sz="2400" dirty="0">
                <a:latin typeface="Comic Sans MS" panose="030F0702030302020204" pitchFamily="66" charset="0"/>
              </a:rPr>
              <a:t> Σαντορίνης, Μήλου, Νίσυρου, Κιμώλου,Κρήτης.</a:t>
            </a:r>
          </a:p>
          <a:p>
            <a:r>
              <a:rPr lang="el-GR" sz="2400" dirty="0">
                <a:latin typeface="Comic Sans MS" panose="030F0702030302020204" pitchFamily="66" charset="0"/>
              </a:rPr>
              <a:t>Στην Ιταλία</a:t>
            </a:r>
            <a:r>
              <a:rPr lang="ar-AE" sz="2400" dirty="0">
                <a:latin typeface="Comic Sans MS" panose="030F0702030302020204" pitchFamily="66" charset="0"/>
              </a:rPr>
              <a:t>:</a:t>
            </a:r>
            <a:r>
              <a:rPr lang="el-GR" sz="2400" dirty="0">
                <a:latin typeface="Comic Sans MS" panose="030F0702030302020204" pitchFamily="66" charset="0"/>
              </a:rPr>
              <a:t> Βεζούβιος, Στρόμπολι, Αίτνα.</a:t>
            </a:r>
          </a:p>
          <a:p>
            <a:endParaRPr lang="el-GR" sz="2400" dirty="0">
              <a:latin typeface="Comic Sans MS" panose="030F0702030302020204" pitchFamily="66" charset="0"/>
            </a:endParaRPr>
          </a:p>
          <a:p>
            <a:pPr marL="0" indent="0">
              <a:buNone/>
            </a:pPr>
            <a:r>
              <a:rPr lang="el-GR" sz="2400" dirty="0">
                <a:latin typeface="Comic Sans MS" panose="030F0702030302020204" pitchFamily="66" charset="0"/>
              </a:rPr>
              <a:t> </a:t>
            </a:r>
            <a:endParaRPr lang="en-GB" sz="2400" dirty="0">
              <a:latin typeface="Comic Sans MS" panose="030F0702030302020204" pitchFamily="66" charset="0"/>
            </a:endParaRPr>
          </a:p>
        </p:txBody>
      </p:sp>
      <p:pic>
        <p:nvPicPr>
          <p:cNvPr id="2050" name="Picture 2" descr="Δωρεάν στοκ φωτογραφιών με @εξωτερικου χωρου, akatenango, galaxy,  απίστευτος, αστέρι, αστέρια, βόρεια αμερική, βουνό, γη, γουατεμάλα, δύναμη,  δυνατός, έκρηξη, έναστρη νύχτα, έναστρος ουρανός, ενεργό ηφαίστειο,  εξερεύνηση, έξω, επιστήμη της γης, έπος ...">
            <a:extLst>
              <a:ext uri="{FF2B5EF4-FFF2-40B4-BE49-F238E27FC236}">
                <a16:creationId xmlns:a16="http://schemas.microsoft.com/office/drawing/2014/main" id="{D43F7939-BCD1-0512-FF28-BCB353DD43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900" y="2522495"/>
            <a:ext cx="4270664" cy="2779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024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DBB77A-F794-7F0A-68B0-8DC337927620}"/>
              </a:ext>
            </a:extLst>
          </p:cNvPr>
          <p:cNvSpPr>
            <a:spLocks noGrp="1"/>
          </p:cNvSpPr>
          <p:nvPr>
            <p:ph type="title"/>
          </p:nvPr>
        </p:nvSpPr>
        <p:spPr>
          <a:xfrm>
            <a:off x="572493" y="238539"/>
            <a:ext cx="11018520" cy="1012285"/>
          </a:xfrm>
        </p:spPr>
        <p:txBody>
          <a:bodyPr anchor="b">
            <a:normAutofit/>
          </a:bodyPr>
          <a:lstStyle/>
          <a:p>
            <a:pPr algn="ctr"/>
            <a:r>
              <a:rPr lang="el-GR" b="1" dirty="0">
                <a:latin typeface="Comic Sans MS" panose="030F0702030302020204" pitchFamily="66" charset="0"/>
              </a:rPr>
              <a:t>Παλίρροιες (αναστεναγμοί της θάλασσας)</a:t>
            </a:r>
            <a:endParaRPr lang="en-GB" b="1" dirty="0">
              <a:latin typeface="Comic Sans MS" panose="030F0702030302020204" pitchFamily="66" charset="0"/>
            </a:endParaRPr>
          </a:p>
        </p:txBody>
      </p:sp>
      <p:sp>
        <p:nvSpPr>
          <p:cNvPr id="717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70AA374-20E4-F7CD-1216-191702D388EC}"/>
              </a:ext>
            </a:extLst>
          </p:cNvPr>
          <p:cNvSpPr>
            <a:spLocks noGrp="1"/>
          </p:cNvSpPr>
          <p:nvPr>
            <p:ph idx="1"/>
          </p:nvPr>
        </p:nvSpPr>
        <p:spPr>
          <a:xfrm>
            <a:off x="572493" y="2979696"/>
            <a:ext cx="6713552" cy="3210792"/>
          </a:xfrm>
        </p:spPr>
        <p:txBody>
          <a:bodyPr anchor="t">
            <a:normAutofit/>
          </a:bodyPr>
          <a:lstStyle/>
          <a:p>
            <a:r>
              <a:rPr lang="el-GR" sz="2200" dirty="0">
                <a:latin typeface="Comic Sans MS" panose="030F0702030302020204" pitchFamily="66" charset="0"/>
              </a:rPr>
              <a:t>Οι παλίρροιες είναι λιγότερα έντονες στην Μεσόγειο από άλλες περιοχές του κόσμο.</a:t>
            </a:r>
          </a:p>
          <a:p>
            <a:r>
              <a:rPr lang="el-GR" sz="2200" b="0" i="0" dirty="0">
                <a:effectLst/>
                <a:latin typeface="Comic Sans MS" panose="030F0702030302020204" pitchFamily="66" charset="0"/>
              </a:rPr>
              <a:t>Αυτό οφείλεται στο ότι η περιοχή είναι σχεδόν εξ ολοκλήρου κλειστή και συνδέεται μόνο με τον Ατλαντικό Ωκεανό μέσω του στενού, του Γιβραλτάρ.</a:t>
            </a:r>
          </a:p>
        </p:txBody>
      </p:sp>
      <p:pic>
        <p:nvPicPr>
          <p:cNvPr id="7" name="Picture 6">
            <a:extLst>
              <a:ext uri="{FF2B5EF4-FFF2-40B4-BE49-F238E27FC236}">
                <a16:creationId xmlns:a16="http://schemas.microsoft.com/office/drawing/2014/main" id="{9800622A-947E-502C-CD9F-A227A51FA106}"/>
              </a:ext>
            </a:extLst>
          </p:cNvPr>
          <p:cNvPicPr>
            <a:picLocks noChangeAspect="1"/>
          </p:cNvPicPr>
          <p:nvPr/>
        </p:nvPicPr>
        <p:blipFill>
          <a:blip r:embed="rId2"/>
          <a:stretch>
            <a:fillRect/>
          </a:stretch>
        </p:blipFill>
        <p:spPr>
          <a:xfrm>
            <a:off x="7286044" y="2543278"/>
            <a:ext cx="4182055" cy="3416134"/>
          </a:xfrm>
          <a:prstGeom prst="rect">
            <a:avLst/>
          </a:prstGeom>
        </p:spPr>
      </p:pic>
    </p:spTree>
    <p:extLst>
      <p:ext uri="{BB962C8B-B14F-4D97-AF65-F5344CB8AC3E}">
        <p14:creationId xmlns:p14="http://schemas.microsoft.com/office/powerpoint/2010/main" val="487480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555793-C39A-6B52-B5CD-129B9367E08E}"/>
              </a:ext>
            </a:extLst>
          </p:cNvPr>
          <p:cNvSpPr>
            <a:spLocks noGrp="1"/>
          </p:cNvSpPr>
          <p:nvPr>
            <p:ph type="title"/>
          </p:nvPr>
        </p:nvSpPr>
        <p:spPr>
          <a:xfrm>
            <a:off x="572493" y="238539"/>
            <a:ext cx="11018520" cy="1434415"/>
          </a:xfrm>
        </p:spPr>
        <p:txBody>
          <a:bodyPr anchor="b">
            <a:normAutofit/>
          </a:bodyPr>
          <a:lstStyle/>
          <a:p>
            <a:r>
              <a:rPr lang="el-GR" sz="5400" b="1">
                <a:latin typeface="Comic Sans MS" panose="030F0702030302020204" pitchFamily="66" charset="0"/>
              </a:rPr>
              <a:t>Προιόντα της Μεσογείου</a:t>
            </a:r>
            <a:endParaRPr lang="en-GB" sz="5400" b="1">
              <a:latin typeface="Comic Sans MS" panose="030F0702030302020204" pitchFamily="66" charset="0"/>
            </a:endParaRPr>
          </a:p>
        </p:txBody>
      </p:sp>
      <p:sp>
        <p:nvSpPr>
          <p:cNvPr id="308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AF367FB-15FF-73F8-874A-1785677F3E8A}"/>
              </a:ext>
            </a:extLst>
          </p:cNvPr>
          <p:cNvSpPr>
            <a:spLocks noGrp="1"/>
          </p:cNvSpPr>
          <p:nvPr>
            <p:ph idx="1"/>
          </p:nvPr>
        </p:nvSpPr>
        <p:spPr>
          <a:xfrm>
            <a:off x="572493" y="2071316"/>
            <a:ext cx="6713552" cy="4119172"/>
          </a:xfrm>
        </p:spPr>
        <p:txBody>
          <a:bodyPr anchor="t">
            <a:normAutofit/>
          </a:bodyPr>
          <a:lstStyle/>
          <a:p>
            <a:r>
              <a:rPr lang="el-GR" sz="2200" b="1" dirty="0">
                <a:latin typeface="Comic Sans MS" panose="030F0702030302020204" pitchFamily="66" charset="0"/>
              </a:rPr>
              <a:t>Ελαιόλαδο</a:t>
            </a:r>
            <a:r>
              <a:rPr lang="el-GR" sz="2200" dirty="0">
                <a:latin typeface="Comic Sans MS" panose="030F0702030302020204" pitchFamily="66" charset="0"/>
              </a:rPr>
              <a:t> ιδιαίτερα στην Ιταλία, την Ισπανία και την Ελλάδα.</a:t>
            </a:r>
          </a:p>
          <a:p>
            <a:r>
              <a:rPr lang="el-GR" sz="2200" b="1" dirty="0">
                <a:latin typeface="Comic Sans MS" panose="030F0702030302020204" pitchFamily="66" charset="0"/>
              </a:rPr>
              <a:t>Κρασί </a:t>
            </a:r>
            <a:r>
              <a:rPr lang="el-GR" sz="2200" dirty="0">
                <a:latin typeface="Comic Sans MS" panose="030F0702030302020204" pitchFamily="66" charset="0"/>
              </a:rPr>
              <a:t>κυρίως Γαλλία, Ελλάδα, Ιταλία και Ισπανία.</a:t>
            </a:r>
          </a:p>
          <a:p>
            <a:r>
              <a:rPr lang="el-GR" sz="2200" b="1" dirty="0">
                <a:latin typeface="Comic Sans MS" panose="030F0702030302020204" pitchFamily="66" charset="0"/>
              </a:rPr>
              <a:t>Φρούτα και Λαχανικά </a:t>
            </a:r>
            <a:r>
              <a:rPr lang="el-GR" sz="2200" dirty="0">
                <a:latin typeface="Comic Sans MS" panose="030F0702030302020204" pitchFamily="66" charset="0"/>
              </a:rPr>
              <a:t>Ποικιλίες όπως ελιές, πορτοκάλια, λεμόνια, ντομάτες, αγκινάρες, μελιτζάνες. </a:t>
            </a:r>
          </a:p>
          <a:p>
            <a:r>
              <a:rPr lang="el-GR" sz="2200" b="1" dirty="0">
                <a:latin typeface="Comic Sans MS" panose="030F0702030302020204" pitchFamily="66" charset="0"/>
              </a:rPr>
              <a:t>Αλιευτικά προιόντα  </a:t>
            </a:r>
            <a:r>
              <a:rPr lang="el-GR" sz="2200" dirty="0">
                <a:latin typeface="Comic Sans MS" panose="030F0702030302020204" pitchFamily="66" charset="0"/>
              </a:rPr>
              <a:t>θαλασσινά και ψάρια όπως σολομός, σαρδέλες, καλαμάρια.</a:t>
            </a:r>
          </a:p>
          <a:p>
            <a:r>
              <a:rPr lang="el-GR" sz="2200" b="1" dirty="0">
                <a:latin typeface="Comic Sans MS" panose="030F0702030302020204" pitchFamily="66" charset="0"/>
              </a:rPr>
              <a:t>Τυριά</a:t>
            </a:r>
            <a:r>
              <a:rPr lang="el-GR" sz="2200" dirty="0">
                <a:latin typeface="Comic Sans MS" panose="030F0702030302020204" pitchFamily="66" charset="0"/>
              </a:rPr>
              <a:t> </a:t>
            </a:r>
            <a:r>
              <a:rPr lang="el-GR" sz="2200" b="1" dirty="0">
                <a:latin typeface="Comic Sans MS" panose="030F0702030302020204" pitchFamily="66" charset="0"/>
              </a:rPr>
              <a:t>και Κρέατα </a:t>
            </a:r>
            <a:r>
              <a:rPr lang="el-GR" sz="2200" dirty="0">
                <a:latin typeface="Comic Sans MS" panose="030F0702030302020204" pitchFamily="66" charset="0"/>
              </a:rPr>
              <a:t>όπως η φέτα, η παρμεζάνα, το ροκφόρ και το αρνί.</a:t>
            </a:r>
          </a:p>
          <a:p>
            <a:r>
              <a:rPr lang="el-GR" sz="2200" b="1" dirty="0">
                <a:latin typeface="Comic Sans MS" panose="030F0702030302020204" pitchFamily="66" charset="0"/>
              </a:rPr>
              <a:t>Όσπρια</a:t>
            </a:r>
            <a:r>
              <a:rPr lang="el-GR" sz="2200" dirty="0">
                <a:latin typeface="Comic Sans MS" panose="030F0702030302020204" pitchFamily="66" charset="0"/>
              </a:rPr>
              <a:t> όπως φακές, φασόλια, ρεβίθια.</a:t>
            </a:r>
          </a:p>
          <a:p>
            <a:pPr marL="0" indent="0">
              <a:buNone/>
            </a:pPr>
            <a:endParaRPr lang="el-GR" sz="2200" dirty="0">
              <a:latin typeface="Comic Sans MS" panose="030F0702030302020204" pitchFamily="66" charset="0"/>
            </a:endParaRPr>
          </a:p>
          <a:p>
            <a:endParaRPr lang="en-GB" sz="2200" dirty="0"/>
          </a:p>
        </p:txBody>
      </p:sp>
      <p:pic>
        <p:nvPicPr>
          <p:cNvPr id="5" name="Picture 2" descr="Δωρεάν στοκ φωτογραφιών με vegan, αγροτικός, αντανάκλαση Φωτογραφία από στοκ φωτογραφιών">
            <a:extLst>
              <a:ext uri="{FF2B5EF4-FFF2-40B4-BE49-F238E27FC236}">
                <a16:creationId xmlns:a16="http://schemas.microsoft.com/office/drawing/2014/main" id="{BE6F6F2D-E593-CE0D-6FBE-E8C458D1F7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7935" y="1911492"/>
            <a:ext cx="4029941" cy="19223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Δωρεάν στοκ φωτογραφιών με cabernet, portalegre, vintage κρασί Φωτογραφία από στοκ φωτογραφιών">
            <a:extLst>
              <a:ext uri="{FF2B5EF4-FFF2-40B4-BE49-F238E27FC236}">
                <a16:creationId xmlns:a16="http://schemas.microsoft.com/office/drawing/2014/main" id="{BC4097AE-BA33-7315-648D-7B76C51E4E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7935" y="4130902"/>
            <a:ext cx="4029941" cy="2358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16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0" name="Rectangle 410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524D86-02CF-6465-4A57-339270E2843D}"/>
              </a:ext>
            </a:extLst>
          </p:cNvPr>
          <p:cNvSpPr>
            <a:spLocks noGrp="1"/>
          </p:cNvSpPr>
          <p:nvPr>
            <p:ph type="title"/>
          </p:nvPr>
        </p:nvSpPr>
        <p:spPr>
          <a:xfrm>
            <a:off x="640080" y="325370"/>
            <a:ext cx="5571534" cy="1597192"/>
          </a:xfrm>
        </p:spPr>
        <p:txBody>
          <a:bodyPr anchor="b">
            <a:normAutofit/>
          </a:bodyPr>
          <a:lstStyle/>
          <a:p>
            <a:pPr algn="ctr"/>
            <a:r>
              <a:rPr lang="el-GR" sz="3600" b="1" dirty="0">
                <a:latin typeface="Comic Sans MS" panose="030F0702030302020204" pitchFamily="66" charset="0"/>
              </a:rPr>
              <a:t>Η Μεσογειακή διατροφή</a:t>
            </a:r>
            <a:br>
              <a:rPr lang="el-GR" sz="3600" b="1" dirty="0">
                <a:latin typeface="Comic Sans MS" panose="030F0702030302020204" pitchFamily="66" charset="0"/>
              </a:rPr>
            </a:br>
            <a:r>
              <a:rPr lang="el-GR" sz="3600" b="1" dirty="0">
                <a:latin typeface="Comic Sans MS" panose="030F0702030302020204" pitchFamily="66" charset="0"/>
              </a:rPr>
              <a:t> κουλτούρα ζωής</a:t>
            </a:r>
            <a:endParaRPr lang="en-GB" sz="3600" b="1" dirty="0">
              <a:latin typeface="Comic Sans MS" panose="030F0702030302020204" pitchFamily="66" charset="0"/>
            </a:endParaRPr>
          </a:p>
        </p:txBody>
      </p:sp>
      <p:sp>
        <p:nvSpPr>
          <p:cNvPr id="41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D5133BF-80D6-FF3F-6B98-1E3FBCA0C07F}"/>
              </a:ext>
            </a:extLst>
          </p:cNvPr>
          <p:cNvSpPr>
            <a:spLocks noGrp="1"/>
          </p:cNvSpPr>
          <p:nvPr>
            <p:ph idx="1"/>
          </p:nvPr>
        </p:nvSpPr>
        <p:spPr>
          <a:xfrm>
            <a:off x="640080" y="2711669"/>
            <a:ext cx="6675120" cy="3481898"/>
          </a:xfrm>
        </p:spPr>
        <p:txBody>
          <a:bodyPr>
            <a:normAutofit fontScale="70000" lnSpcReduction="20000"/>
          </a:bodyPr>
          <a:lstStyle/>
          <a:p>
            <a:r>
              <a:rPr lang="el-GR" sz="2600" dirty="0">
                <a:latin typeface="Comic Sans MS" panose="030F0702030302020204" pitchFamily="66" charset="0"/>
              </a:rPr>
              <a:t>Είναι μια από τις πιο γνωστές και υγιεινές διατροφικές συνήθειες παγκοσμίως.</a:t>
            </a:r>
          </a:p>
          <a:p>
            <a:r>
              <a:rPr lang="el-GR" sz="2600" dirty="0">
                <a:latin typeface="Comic Sans MS" panose="030F0702030302020204" pitchFamily="66" charset="0"/>
              </a:rPr>
              <a:t>Εστιάζει σε φρέσκα, τοπικά και εποχιακά προιόντα και στηρίζεται στη μετρημένη κατανάλωση κρέατος και αλκοόλ.</a:t>
            </a:r>
          </a:p>
          <a:p>
            <a:r>
              <a:rPr lang="el-GR" sz="2600" dirty="0">
                <a:latin typeface="Comic Sans MS" panose="030F0702030302020204" pitchFamily="66" charset="0"/>
              </a:rPr>
              <a:t>Δίνει σημασία στην ποιότητα των τροφών και όχι στην ποσότητα.</a:t>
            </a:r>
          </a:p>
          <a:p>
            <a:r>
              <a:rPr lang="el-GR" sz="2600" dirty="0">
                <a:latin typeface="Comic Sans MS" panose="030F0702030302020204" pitchFamily="66" charset="0"/>
              </a:rPr>
              <a:t>Η Μεσογειακή διατροφή δεν αφορά μόνο τα τρόφιμα, αλλά και τον τρόπο ζωής, με έμφαση στην κοινωνικότητα  (μοιράζοντας γεύματα με άλλους) και στην τακτική σωματική δραστηριότητα. </a:t>
            </a:r>
          </a:p>
          <a:p>
            <a:r>
              <a:rPr lang="el-GR" sz="2600" dirty="0">
                <a:latin typeface="Comic Sans MS" panose="030F0702030302020204" pitchFamily="66" charset="0"/>
              </a:rPr>
              <a:t>Η κουλτούρα των Μεσογειακών χωρών περιλαμβάνει παραδοσιακές γιορτές με πλούσια γεύματα που περιλαμβάνουν παραδοσιακά πιάτα και συνταγές που μεταφέρονται από γενιά σε γενιά. </a:t>
            </a:r>
          </a:p>
          <a:p>
            <a:pPr marL="0" indent="0">
              <a:buNone/>
            </a:pPr>
            <a:endParaRPr lang="en-GB" sz="1200" dirty="0"/>
          </a:p>
        </p:txBody>
      </p:sp>
      <p:pic>
        <p:nvPicPr>
          <p:cNvPr id="2050" name="Picture 2">
            <a:extLst>
              <a:ext uri="{FF2B5EF4-FFF2-40B4-BE49-F238E27FC236}">
                <a16:creationId xmlns:a16="http://schemas.microsoft.com/office/drawing/2014/main" id="{EE0658DD-7DA1-F756-F137-887294D9E9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390324"/>
            <a:ext cx="3981449" cy="364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966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53FFC-519A-93CF-80C6-139E4281CA9F}"/>
              </a:ext>
            </a:extLst>
          </p:cNvPr>
          <p:cNvSpPr>
            <a:spLocks noGrp="1"/>
          </p:cNvSpPr>
          <p:nvPr>
            <p:ph type="title"/>
          </p:nvPr>
        </p:nvSpPr>
        <p:spPr>
          <a:xfrm>
            <a:off x="572493" y="238539"/>
            <a:ext cx="11018520" cy="1114527"/>
          </a:xfrm>
        </p:spPr>
        <p:txBody>
          <a:bodyPr anchor="b">
            <a:normAutofit/>
          </a:bodyPr>
          <a:lstStyle/>
          <a:p>
            <a:pPr algn="ctr"/>
            <a:r>
              <a:rPr lang="el-GR" dirty="0">
                <a:latin typeface="Comic Sans MS" panose="030F0702030302020204" pitchFamily="66" charset="0"/>
              </a:rPr>
              <a:t>Οι κάτοικοι της Μεσογείου</a:t>
            </a:r>
            <a:endParaRPr lang="en-GB" dirty="0"/>
          </a:p>
        </p:txBody>
      </p:sp>
      <p:sp>
        <p:nvSpPr>
          <p:cNvPr id="410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23EC10D-42F8-DA5C-A815-DBAB569D675A}"/>
              </a:ext>
            </a:extLst>
          </p:cNvPr>
          <p:cNvSpPr>
            <a:spLocks noGrp="1"/>
          </p:cNvSpPr>
          <p:nvPr>
            <p:ph idx="1"/>
          </p:nvPr>
        </p:nvSpPr>
        <p:spPr>
          <a:xfrm>
            <a:off x="572492" y="1736408"/>
            <a:ext cx="6952913" cy="4454080"/>
          </a:xfrm>
        </p:spPr>
        <p:txBody>
          <a:bodyPr anchor="t">
            <a:normAutofit/>
          </a:bodyPr>
          <a:lstStyle/>
          <a:p>
            <a:pPr>
              <a:buFontTx/>
              <a:buChar char="-"/>
            </a:pPr>
            <a:endParaRPr lang="el-GR" sz="1500" dirty="0">
              <a:latin typeface="Comic Sans MS" panose="030F0702030302020204" pitchFamily="66" charset="0"/>
            </a:endParaRPr>
          </a:p>
          <a:p>
            <a:pPr>
              <a:spcBef>
                <a:spcPts val="0"/>
              </a:spcBef>
            </a:pPr>
            <a:r>
              <a:rPr lang="el-GR" sz="2000" dirty="0">
                <a:latin typeface="Comic Sans MS" panose="030F0702030302020204" pitchFamily="66" charset="0"/>
              </a:rPr>
              <a:t>Οι κάτοικοι της Μεσογείου ασχολούνται με τον τουρισμό, το εμπόριο,την αλιεία, την ναυτιλία, την παραγωγή κρασιού και λαδιού. </a:t>
            </a:r>
            <a:endParaRPr lang="el-GR" sz="2000" b="1" dirty="0">
              <a:latin typeface="Comic Sans MS" panose="030F0702030302020204" pitchFamily="66" charset="0"/>
            </a:endParaRPr>
          </a:p>
          <a:p>
            <a:pPr>
              <a:spcBef>
                <a:spcPts val="0"/>
              </a:spcBef>
              <a:buFontTx/>
              <a:buChar char="-"/>
            </a:pPr>
            <a:r>
              <a:rPr lang="el-GR" sz="2000" dirty="0">
                <a:latin typeface="Comic Sans MS" panose="030F0702030302020204" pitchFamily="66" charset="0"/>
              </a:rPr>
              <a:t>Η </a:t>
            </a:r>
            <a:r>
              <a:rPr lang="el-GR" sz="2000" b="1" dirty="0">
                <a:latin typeface="Comic Sans MS" panose="030F0702030302020204" pitchFamily="66" charset="0"/>
              </a:rPr>
              <a:t>Μεσογειακή διατροφή </a:t>
            </a:r>
            <a:r>
              <a:rPr lang="el-GR" sz="2000" dirty="0">
                <a:latin typeface="Comic Sans MS" panose="030F0702030302020204" pitchFamily="66" charset="0"/>
              </a:rPr>
              <a:t>είναι κοινή στους κατοίκους της Μεσογείου.</a:t>
            </a:r>
          </a:p>
          <a:p>
            <a:pPr>
              <a:spcBef>
                <a:spcPts val="0"/>
              </a:spcBef>
              <a:buFontTx/>
              <a:buChar char="-"/>
            </a:pPr>
            <a:r>
              <a:rPr lang="el-GR" sz="2000" dirty="0">
                <a:latin typeface="Comic Sans MS" panose="030F0702030302020204" pitchFamily="66" charset="0"/>
              </a:rPr>
              <a:t>Η </a:t>
            </a:r>
            <a:r>
              <a:rPr lang="el-GR" sz="2000" b="1" dirty="0">
                <a:latin typeface="Comic Sans MS" panose="030F0702030302020204" pitchFamily="66" charset="0"/>
              </a:rPr>
              <a:t>κοινωνική ζωή και φιλοξενία </a:t>
            </a:r>
            <a:r>
              <a:rPr lang="el-GR" sz="2000" dirty="0">
                <a:latin typeface="Comic Sans MS" panose="030F0702030302020204" pitchFamily="66" charset="0"/>
              </a:rPr>
              <a:t>είναι πολύ σημαντικές και εστιάζονται γύρω από την οικογένεια, τους φίλους και τις γιορτές επηρεασμένες από τις θρησκείες, τις εποχές και τις τοπικές παραδόσεις. Χαρακτηρίζονται από ζεστασιά και αλληλοβοήθεια.</a:t>
            </a:r>
          </a:p>
          <a:p>
            <a:pPr>
              <a:spcBef>
                <a:spcPts val="0"/>
              </a:spcBef>
            </a:pPr>
            <a:r>
              <a:rPr lang="el-GR" sz="2000" dirty="0">
                <a:latin typeface="Comic Sans MS" panose="030F0702030302020204" pitchFamily="66" charset="0"/>
              </a:rPr>
              <a:t>Η Μεσόγειος είναι η γενέτειρα </a:t>
            </a:r>
            <a:r>
              <a:rPr lang="el-GR" sz="2000" b="1" dirty="0">
                <a:latin typeface="Comic Sans MS" panose="030F0702030302020204" pitchFamily="66" charset="0"/>
              </a:rPr>
              <a:t>θρησκειών</a:t>
            </a:r>
            <a:r>
              <a:rPr lang="el-GR" sz="2000" dirty="0">
                <a:latin typeface="Comic Sans MS" panose="030F0702030302020204" pitchFamily="66" charset="0"/>
              </a:rPr>
              <a:t> του Χριστιανισμού, του Ιουδαισμού και του Ισλάμ.</a:t>
            </a:r>
          </a:p>
          <a:p>
            <a:pPr>
              <a:spcBef>
                <a:spcPts val="0"/>
              </a:spcBef>
            </a:pPr>
            <a:r>
              <a:rPr lang="el-GR" sz="2000" dirty="0">
                <a:latin typeface="Comic Sans MS" panose="030F0702030302020204" pitchFamily="66" charset="0"/>
              </a:rPr>
              <a:t>Λαοί της Μεσογείου έχουν προσφέρει σπουδαία έργα στον κόσμο της </a:t>
            </a:r>
            <a:r>
              <a:rPr lang="el-GR" sz="2000" b="1" dirty="0">
                <a:latin typeface="Comic Sans MS" panose="030F0702030302020204" pitchFamily="66" charset="0"/>
              </a:rPr>
              <a:t>λογοτεχνίας και του θεάτρου </a:t>
            </a:r>
            <a:r>
              <a:rPr lang="el-GR" sz="2000" dirty="0">
                <a:latin typeface="Comic Sans MS" panose="030F0702030302020204" pitchFamily="66" charset="0"/>
              </a:rPr>
              <a:t>( Όμηρος, Πλάτωνας).</a:t>
            </a:r>
          </a:p>
          <a:p>
            <a:pPr>
              <a:buFontTx/>
              <a:buChar char="-"/>
            </a:pPr>
            <a:endParaRPr lang="el-GR" sz="1600" dirty="0">
              <a:latin typeface="Comic Sans MS" panose="030F0702030302020204" pitchFamily="66" charset="0"/>
            </a:endParaRPr>
          </a:p>
          <a:p>
            <a:pPr>
              <a:buFontTx/>
              <a:buChar char="-"/>
            </a:pPr>
            <a:endParaRPr lang="el-GR" sz="1500" dirty="0">
              <a:latin typeface="Comic Sans MS" panose="030F0702030302020204" pitchFamily="66" charset="0"/>
            </a:endParaRPr>
          </a:p>
          <a:p>
            <a:endParaRPr lang="el-GR" sz="1500" dirty="0">
              <a:latin typeface="Comic Sans MS" panose="030F0702030302020204" pitchFamily="66" charset="0"/>
            </a:endParaRPr>
          </a:p>
          <a:p>
            <a:endParaRPr lang="el-GR" sz="1500" dirty="0">
              <a:latin typeface="Comic Sans MS" panose="030F0702030302020204" pitchFamily="66" charset="0"/>
            </a:endParaRPr>
          </a:p>
        </p:txBody>
      </p:sp>
      <p:pic>
        <p:nvPicPr>
          <p:cNvPr id="6146" name="Picture 2" descr="Κατ' Οίκον Ιστορία – Ζούμε στην Αμερική και μαθαίνουμε ελληνική Ιστορία στο  σπίτι">
            <a:extLst>
              <a:ext uri="{FF2B5EF4-FFF2-40B4-BE49-F238E27FC236}">
                <a16:creationId xmlns:a16="http://schemas.microsoft.com/office/drawing/2014/main" id="{DC781156-C711-1125-A514-D5D0EEC317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6536" y="2220373"/>
            <a:ext cx="3841608" cy="3632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593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BD67A4-0B20-FBD8-D1F9-F483A0C450CF}"/>
              </a:ext>
            </a:extLst>
          </p:cNvPr>
          <p:cNvSpPr>
            <a:spLocks noGrp="1"/>
          </p:cNvSpPr>
          <p:nvPr>
            <p:ph type="title"/>
          </p:nvPr>
        </p:nvSpPr>
        <p:spPr>
          <a:xfrm>
            <a:off x="572493" y="238539"/>
            <a:ext cx="11018520" cy="1048861"/>
          </a:xfrm>
        </p:spPr>
        <p:txBody>
          <a:bodyPr anchor="b">
            <a:normAutofit/>
          </a:bodyPr>
          <a:lstStyle/>
          <a:p>
            <a:pPr algn="ctr"/>
            <a:r>
              <a:rPr lang="el-GR" dirty="0">
                <a:latin typeface="Comic Sans MS" panose="030F0702030302020204" pitchFamily="66" charset="0"/>
              </a:rPr>
              <a:t>Το μεταναστευτικό ζήτημα</a:t>
            </a:r>
            <a:endParaRPr lang="en-GB" dirty="0">
              <a:latin typeface="Comic Sans MS" panose="030F0702030302020204" pitchFamily="66" charset="0"/>
            </a:endParaRP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445E8A-09A3-1B53-6296-A5DCA02769E7}"/>
              </a:ext>
            </a:extLst>
          </p:cNvPr>
          <p:cNvSpPr>
            <a:spLocks noGrp="1"/>
          </p:cNvSpPr>
          <p:nvPr>
            <p:ph idx="1"/>
          </p:nvPr>
        </p:nvSpPr>
        <p:spPr>
          <a:xfrm>
            <a:off x="572493" y="1878619"/>
            <a:ext cx="6713552" cy="4311869"/>
          </a:xfrm>
        </p:spPr>
        <p:txBody>
          <a:bodyPr anchor="t">
            <a:noAutofit/>
          </a:bodyPr>
          <a:lstStyle/>
          <a:p>
            <a:r>
              <a:rPr lang="el-GR" sz="2000" dirty="0">
                <a:latin typeface="Comic Sans MS" panose="030F0702030302020204" pitchFamily="66" charset="0"/>
              </a:rPr>
              <a:t>Η Μεσόγειος λειτουργεί ως διαδρομή διαφυγής για εκατομμύρια ανθρώπους αλλά και ως προορισμός για όσους αναζητούν καλύτερες συνθήκες ζωής στην Ευρώπη ( πόλεμοι, περιβαλλοντικές καταστροφές , οικονομικές δυσκολίες).</a:t>
            </a:r>
          </a:p>
          <a:p>
            <a:r>
              <a:rPr lang="el-GR" sz="2000" dirty="0">
                <a:latin typeface="Comic Sans MS" panose="030F0702030302020204" pitchFamily="66" charset="0"/>
              </a:rPr>
              <a:t>Χιλιάδες μετανάστες χάνουν τη ζωή τους με  πολλά ναυάγια λόγω κακής κατάστασης των πλοίων, κακών καιρικών συνθηκών και έλλειψης σωστών σωστικών μέσων.</a:t>
            </a:r>
          </a:p>
          <a:p>
            <a:r>
              <a:rPr lang="el-GR" sz="2000" dirty="0">
                <a:latin typeface="Comic Sans MS" panose="030F0702030302020204" pitchFamily="66" charset="0"/>
              </a:rPr>
              <a:t>Αν και οι χώρες της Μεσογείου έχουν προσπαθήσει να λύσουν το πρόβλημα με κατάλληλες υποδομές, προσφορά εργασίας κ.α, αυτό παραμένει ένα από τα πιο δύσκολα και ακανθώδη ζητήματα της σύγχρονης εποχής με συνέπεια οι μετανάστες να μη μπορούν να έχουν τη ζωή που επιθυμούν.</a:t>
            </a:r>
            <a:endParaRPr lang="en-GB" sz="2000" dirty="0">
              <a:latin typeface="Comic Sans MS" panose="030F0702030302020204" pitchFamily="66" charset="0"/>
            </a:endParaRPr>
          </a:p>
        </p:txBody>
      </p:sp>
      <p:pic>
        <p:nvPicPr>
          <p:cNvPr id="2050" name="Picture 2">
            <a:extLst>
              <a:ext uri="{FF2B5EF4-FFF2-40B4-BE49-F238E27FC236}">
                <a16:creationId xmlns:a16="http://schemas.microsoft.com/office/drawing/2014/main" id="{042676E2-BA0C-35F7-B3EC-76F8CB4ACA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045" y="1951770"/>
            <a:ext cx="4259248" cy="4238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972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6" name="Rectangle 308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F883D2-4870-E0EA-296C-7734235F81EE}"/>
              </a:ext>
            </a:extLst>
          </p:cNvPr>
          <p:cNvSpPr>
            <a:spLocks noGrp="1"/>
          </p:cNvSpPr>
          <p:nvPr>
            <p:ph type="title"/>
          </p:nvPr>
        </p:nvSpPr>
        <p:spPr>
          <a:xfrm>
            <a:off x="572493" y="238539"/>
            <a:ext cx="11018520" cy="1048861"/>
          </a:xfrm>
        </p:spPr>
        <p:txBody>
          <a:bodyPr anchor="b">
            <a:normAutofit/>
          </a:bodyPr>
          <a:lstStyle/>
          <a:p>
            <a:pPr algn="ctr"/>
            <a:r>
              <a:rPr lang="el-GR" b="1" dirty="0">
                <a:latin typeface="Comic Sans MS" panose="030F0702030302020204" pitchFamily="66" charset="0"/>
              </a:rPr>
              <a:t>Η κλιματική αλλαγή απειλεί την Μεσόγειο</a:t>
            </a:r>
            <a:endParaRPr lang="en-GB" b="1" dirty="0">
              <a:latin typeface="Comic Sans MS" panose="030F0702030302020204" pitchFamily="66" charset="0"/>
            </a:endParaRPr>
          </a:p>
        </p:txBody>
      </p:sp>
      <p:sp>
        <p:nvSpPr>
          <p:cNvPr id="308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3F5BF1-194D-A201-DF19-E5CC6798BC33}"/>
              </a:ext>
            </a:extLst>
          </p:cNvPr>
          <p:cNvSpPr>
            <a:spLocks noGrp="1"/>
          </p:cNvSpPr>
          <p:nvPr>
            <p:ph idx="1"/>
          </p:nvPr>
        </p:nvSpPr>
        <p:spPr>
          <a:xfrm>
            <a:off x="572493" y="2071316"/>
            <a:ext cx="6713552" cy="4119172"/>
          </a:xfrm>
        </p:spPr>
        <p:txBody>
          <a:bodyPr anchor="t">
            <a:normAutofit/>
          </a:bodyPr>
          <a:lstStyle/>
          <a:p>
            <a:pPr marL="0" indent="0" algn="ctr">
              <a:buNone/>
            </a:pPr>
            <a:r>
              <a:rPr lang="el-GR" b="1" i="0" dirty="0">
                <a:effectLst/>
                <a:latin typeface="Comic Sans MS" panose="030F0702030302020204" pitchFamily="66" charset="0"/>
              </a:rPr>
              <a:t>Αύξηση </a:t>
            </a:r>
            <a:r>
              <a:rPr lang="el-GR" b="1" dirty="0">
                <a:latin typeface="Comic Sans MS" panose="030F0702030302020204" pitchFamily="66" charset="0"/>
              </a:rPr>
              <a:t>θερμοκρασίας, ξηρασία,</a:t>
            </a:r>
            <a:r>
              <a:rPr lang="el-GR" b="1" i="0" dirty="0">
                <a:effectLst/>
                <a:latin typeface="Comic Sans MS" panose="030F0702030302020204" pitchFamily="66" charset="0"/>
              </a:rPr>
              <a:t>Καταιγίδες,πλημμύρες</a:t>
            </a:r>
            <a:r>
              <a:rPr lang="el-GR" b="1" dirty="0">
                <a:latin typeface="Comic Sans MS" panose="030F0702030302020204" pitchFamily="66" charset="0"/>
              </a:rPr>
              <a:t>.</a:t>
            </a:r>
            <a:r>
              <a:rPr lang="el-GR" b="1" i="0" dirty="0">
                <a:effectLst/>
                <a:latin typeface="Comic Sans MS" panose="030F0702030302020204" pitchFamily="66" charset="0"/>
              </a:rPr>
              <a:t> </a:t>
            </a:r>
          </a:p>
          <a:p>
            <a:pPr marL="0" indent="0" algn="ctr">
              <a:buNone/>
            </a:pPr>
            <a:endParaRPr lang="el-GR" b="1" i="0" dirty="0">
              <a:effectLst/>
              <a:latin typeface="Comic Sans MS" panose="030F0702030302020204" pitchFamily="66" charset="0"/>
            </a:endParaRPr>
          </a:p>
          <a:p>
            <a:pPr marL="0" indent="0">
              <a:buNone/>
            </a:pPr>
            <a:r>
              <a:rPr lang="el-GR" sz="2200" i="0" dirty="0">
                <a:effectLst/>
                <a:latin typeface="Comic Sans MS" panose="030F0702030302020204" pitchFamily="66" charset="0"/>
              </a:rPr>
              <a:t> Απαιτείται άμεση και συντονισμένη δράση (να χρησιμοποιούμε λιγότερη ενέργεια, να φυτεύουμε δένδρα και να μην ρυπαίνουμε το περιβάλλον),</a:t>
            </a:r>
          </a:p>
          <a:p>
            <a:pPr marL="0" indent="0">
              <a:buNone/>
            </a:pPr>
            <a:r>
              <a:rPr lang="el-GR" sz="2200" i="0" dirty="0">
                <a:effectLst/>
                <a:latin typeface="Comic Sans MS" panose="030F0702030302020204" pitchFamily="66" charset="0"/>
              </a:rPr>
              <a:t> έτσι ώστε να διασφαλιστεί η βιωσιμότητα των οικοσυστημάτων και των ανθρώπινων κοινωνιών στην περιοχή .</a:t>
            </a:r>
            <a:endParaRPr lang="en-GB" sz="2200" dirty="0">
              <a:latin typeface="Comic Sans MS" panose="030F0702030302020204" pitchFamily="66" charset="0"/>
            </a:endParaRPr>
          </a:p>
        </p:txBody>
      </p:sp>
      <p:pic>
        <p:nvPicPr>
          <p:cNvPr id="5" name="Picture 2" descr="Διάσκεψη των Ηνωμένων Εθνών για την κλιματική αλλαγή COP26… | Flickr">
            <a:extLst>
              <a:ext uri="{FF2B5EF4-FFF2-40B4-BE49-F238E27FC236}">
                <a16:creationId xmlns:a16="http://schemas.microsoft.com/office/drawing/2014/main" id="{3314B9C8-5ADC-7188-AC81-65FB372B91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5037" y="2093976"/>
            <a:ext cx="4350762" cy="30824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3F50083-E4D5-FCDE-D88E-8B504BF5224A}"/>
              </a:ext>
            </a:extLst>
          </p:cNvPr>
          <p:cNvSpPr txBox="1"/>
          <p:nvPr/>
        </p:nvSpPr>
        <p:spPr>
          <a:xfrm>
            <a:off x="7194530" y="5359216"/>
            <a:ext cx="4350762" cy="276999"/>
          </a:xfrm>
          <a:prstGeom prst="rect">
            <a:avLst/>
          </a:prstGeom>
          <a:noFill/>
        </p:spPr>
        <p:txBody>
          <a:bodyPr wrap="square" rtlCol="0">
            <a:spAutoFit/>
          </a:bodyPr>
          <a:lstStyle/>
          <a:p>
            <a:r>
              <a:rPr lang="el-GR" sz="1200" dirty="0">
                <a:latin typeface="Comic Sans MS" panose="030F0702030302020204" pitchFamily="66" charset="0"/>
              </a:rPr>
              <a:t>Διάσκεψη των Ηνωμένων Εθνών για την κλιματική αλλαγή</a:t>
            </a:r>
            <a:endParaRPr lang="en-GB" sz="1200" dirty="0">
              <a:latin typeface="Comic Sans MS" panose="030F0702030302020204" pitchFamily="66" charset="0"/>
            </a:endParaRPr>
          </a:p>
        </p:txBody>
      </p:sp>
    </p:spTree>
    <p:extLst>
      <p:ext uri="{BB962C8B-B14F-4D97-AF65-F5344CB8AC3E}">
        <p14:creationId xmlns:p14="http://schemas.microsoft.com/office/powerpoint/2010/main" val="3624888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AB8C91-5F30-7705-F309-672150F9BAA2}"/>
              </a:ext>
            </a:extLst>
          </p:cNvPr>
          <p:cNvSpPr>
            <a:spLocks noGrp="1"/>
          </p:cNvSpPr>
          <p:nvPr>
            <p:ph type="title"/>
          </p:nvPr>
        </p:nvSpPr>
        <p:spPr>
          <a:xfrm>
            <a:off x="735724" y="320355"/>
            <a:ext cx="5691560" cy="2320474"/>
          </a:xfrm>
        </p:spPr>
        <p:txBody>
          <a:bodyPr anchor="b">
            <a:normAutofit fontScale="90000"/>
          </a:bodyPr>
          <a:lstStyle/>
          <a:p>
            <a:pPr algn="ctr"/>
            <a:br>
              <a:rPr lang="el-GR" sz="1400" dirty="0">
                <a:latin typeface="Comic Sans MS" panose="030F0702030302020204" pitchFamily="66" charset="0"/>
              </a:rPr>
            </a:br>
            <a:br>
              <a:rPr lang="el-GR" sz="1400" dirty="0">
                <a:latin typeface="Comic Sans MS" panose="030F0702030302020204" pitchFamily="66" charset="0"/>
              </a:rPr>
            </a:br>
            <a:br>
              <a:rPr lang="el-GR" sz="1400" dirty="0">
                <a:latin typeface="Comic Sans MS" panose="030F0702030302020204" pitchFamily="66" charset="0"/>
              </a:rPr>
            </a:br>
            <a:br>
              <a:rPr lang="el-GR" sz="1400" dirty="0">
                <a:latin typeface="Comic Sans MS" panose="030F0702030302020204" pitchFamily="66" charset="0"/>
              </a:rPr>
            </a:br>
            <a:br>
              <a:rPr lang="el-GR" sz="1400" dirty="0">
                <a:latin typeface="Comic Sans MS" panose="030F0702030302020204" pitchFamily="66" charset="0"/>
              </a:rPr>
            </a:br>
            <a:br>
              <a:rPr lang="el-GR" sz="1400" dirty="0">
                <a:latin typeface="Comic Sans MS" panose="030F0702030302020204" pitchFamily="66" charset="0"/>
              </a:rPr>
            </a:br>
            <a:br>
              <a:rPr lang="el-GR" sz="1400" dirty="0">
                <a:latin typeface="Comic Sans MS" panose="030F0702030302020204" pitchFamily="66" charset="0"/>
              </a:rPr>
            </a:br>
            <a:br>
              <a:rPr lang="el-GR" sz="1400" dirty="0">
                <a:latin typeface="Comic Sans MS" panose="030F0702030302020204" pitchFamily="66" charset="0"/>
              </a:rPr>
            </a:br>
            <a:br>
              <a:rPr lang="el-GR" sz="1400" dirty="0">
                <a:latin typeface="Comic Sans MS" panose="030F0702030302020204" pitchFamily="66" charset="0"/>
              </a:rPr>
            </a:br>
            <a:r>
              <a:rPr lang="el-GR" sz="3100" b="1" dirty="0">
                <a:latin typeface="Comic Sans MS" panose="030F0702030302020204" pitchFamily="66" charset="0"/>
              </a:rPr>
              <a:t>Αν εκτιμάς τη φύση, τον πολιτισμό και το καλό κλίμα,</a:t>
            </a:r>
            <a:br>
              <a:rPr lang="el-GR" sz="3100" b="1" dirty="0">
                <a:latin typeface="Comic Sans MS" panose="030F0702030302020204" pitchFamily="66" charset="0"/>
              </a:rPr>
            </a:br>
            <a:r>
              <a:rPr lang="el-GR" sz="3100" b="1" dirty="0">
                <a:latin typeface="Comic Sans MS" panose="030F0702030302020204" pitchFamily="66" charset="0"/>
              </a:rPr>
              <a:t> η Μεσόγειος σίγουρα προσφέρει πολλά....</a:t>
            </a:r>
            <a:br>
              <a:rPr lang="el-GR" sz="3100" b="1" dirty="0">
                <a:latin typeface="Comic Sans MS" panose="030F0702030302020204" pitchFamily="66" charset="0"/>
              </a:rPr>
            </a:br>
            <a:br>
              <a:rPr lang="el-GR" sz="1600" dirty="0">
                <a:latin typeface="Comic Sans MS" panose="030F0702030302020204" pitchFamily="66" charset="0"/>
              </a:rPr>
            </a:br>
            <a:endParaRPr lang="en-GB" sz="1600" dirty="0">
              <a:latin typeface="Comic Sans MS" panose="030F0702030302020204" pitchFamily="66" charset="0"/>
            </a:endParaRPr>
          </a:p>
        </p:txBody>
      </p:sp>
      <p:sp>
        <p:nvSpPr>
          <p:cNvPr id="103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38DB6D6-BB0C-0024-DD3C-120D8C0750C4}"/>
              </a:ext>
            </a:extLst>
          </p:cNvPr>
          <p:cNvSpPr>
            <a:spLocks noGrp="1"/>
          </p:cNvSpPr>
          <p:nvPr>
            <p:ph idx="1"/>
          </p:nvPr>
        </p:nvSpPr>
        <p:spPr>
          <a:xfrm>
            <a:off x="630936" y="3023826"/>
            <a:ext cx="4818888" cy="3184950"/>
          </a:xfrm>
        </p:spPr>
        <p:txBody>
          <a:bodyPr anchor="t">
            <a:normAutofit/>
          </a:bodyPr>
          <a:lstStyle/>
          <a:p>
            <a:endParaRPr lang="el-GR" sz="2200" dirty="0"/>
          </a:p>
          <a:p>
            <a:pPr marL="0" indent="0">
              <a:buNone/>
            </a:pPr>
            <a:r>
              <a:rPr lang="el-GR" sz="2200" dirty="0"/>
              <a:t> </a:t>
            </a:r>
          </a:p>
          <a:p>
            <a:pPr marL="0" indent="0" algn="ctr">
              <a:buNone/>
            </a:pPr>
            <a:r>
              <a:rPr lang="el-GR" sz="4000" dirty="0">
                <a:latin typeface="Comic Sans MS" panose="030F0702030302020204" pitchFamily="66" charset="0"/>
              </a:rPr>
              <a:t>Ευχαριστώ πολύ</a:t>
            </a:r>
            <a:endParaRPr lang="en-GB" sz="4000" dirty="0">
              <a:latin typeface="Comic Sans MS" panose="030F0702030302020204" pitchFamily="66" charset="0"/>
            </a:endParaRPr>
          </a:p>
        </p:txBody>
      </p:sp>
      <p:pic>
        <p:nvPicPr>
          <p:cNvPr id="4098" name="Picture 2" descr="Δράσεις για την Ενέργεια και το Κλίμα – Terra Cypria">
            <a:extLst>
              <a:ext uri="{FF2B5EF4-FFF2-40B4-BE49-F238E27FC236}">
                <a16:creationId xmlns:a16="http://schemas.microsoft.com/office/drawing/2014/main" id="{7666F938-71E9-3C62-9CF6-3AA09C0A8C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9730" y="1059873"/>
            <a:ext cx="4740985" cy="4218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266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2" name="Rectangle 309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ED1544-14E2-708B-8534-E9ED8FA4F0D0}"/>
              </a:ext>
            </a:extLst>
          </p:cNvPr>
          <p:cNvSpPr>
            <a:spLocks noGrp="1"/>
          </p:cNvSpPr>
          <p:nvPr>
            <p:ph type="title"/>
          </p:nvPr>
        </p:nvSpPr>
        <p:spPr>
          <a:xfrm>
            <a:off x="572493" y="238540"/>
            <a:ext cx="11018520" cy="1227952"/>
          </a:xfrm>
        </p:spPr>
        <p:txBody>
          <a:bodyPr anchor="b">
            <a:normAutofit/>
          </a:bodyPr>
          <a:lstStyle/>
          <a:p>
            <a:pPr algn="ctr"/>
            <a:r>
              <a:rPr lang="el-GR" sz="2600" b="1" dirty="0">
                <a:latin typeface="Comic Sans MS" panose="030F0702030302020204" pitchFamily="66" charset="0"/>
              </a:rPr>
              <a:t>Επέλεξα αυτό το θέμα</a:t>
            </a:r>
            <a:br>
              <a:rPr lang="el-GR" sz="2600" b="1" dirty="0">
                <a:latin typeface="Comic Sans MS" panose="030F0702030302020204" pitchFamily="66" charset="0"/>
              </a:rPr>
            </a:br>
            <a:r>
              <a:rPr lang="el-GR" sz="2600" dirty="0">
                <a:latin typeface="Comic Sans MS" panose="030F0702030302020204" pitchFamily="66" charset="0"/>
              </a:rPr>
              <a:t>γιατί είμαι κάτοικος της Ελλάδας που είναι χώρα της Μεσογείου.</a:t>
            </a:r>
            <a:endParaRPr lang="en-GB" sz="2600" dirty="0">
              <a:latin typeface="Comic Sans MS" panose="030F0702030302020204" pitchFamily="66" charset="0"/>
            </a:endParaRPr>
          </a:p>
        </p:txBody>
      </p:sp>
      <p:sp>
        <p:nvSpPr>
          <p:cNvPr id="309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71B5F29-8811-4188-FDF1-1A4B179DAEB1}"/>
              </a:ext>
            </a:extLst>
          </p:cNvPr>
          <p:cNvSpPr>
            <a:spLocks noGrp="1"/>
          </p:cNvSpPr>
          <p:nvPr>
            <p:ph idx="1"/>
          </p:nvPr>
        </p:nvSpPr>
        <p:spPr>
          <a:xfrm>
            <a:off x="976413" y="2330017"/>
            <a:ext cx="4876278" cy="3934374"/>
          </a:xfrm>
        </p:spPr>
        <p:txBody>
          <a:bodyPr anchor="t">
            <a:normAutofit fontScale="92500" lnSpcReduction="10000"/>
          </a:bodyPr>
          <a:lstStyle/>
          <a:p>
            <a:pPr marL="0" indent="0">
              <a:buNone/>
            </a:pPr>
            <a:endParaRPr lang="el-GR" sz="600" b="1" dirty="0">
              <a:latin typeface="Comic Sans MS" panose="030F0702030302020204" pitchFamily="66" charset="0"/>
            </a:endParaRPr>
          </a:p>
          <a:p>
            <a:pPr marL="0" indent="0">
              <a:lnSpc>
                <a:spcPct val="110000"/>
              </a:lnSpc>
            </a:pPr>
            <a:r>
              <a:rPr lang="el-GR" sz="1800" dirty="0">
                <a:latin typeface="Comic Sans MS" panose="030F0702030302020204" pitchFamily="66" charset="0"/>
              </a:rPr>
              <a:t>Χάρτη της Μεσογείου</a:t>
            </a:r>
          </a:p>
          <a:p>
            <a:pPr marL="0" indent="0">
              <a:lnSpc>
                <a:spcPct val="110000"/>
              </a:lnSpc>
            </a:pPr>
            <a:r>
              <a:rPr lang="el-GR" sz="1800" dirty="0">
                <a:latin typeface="Comic Sans MS" panose="030F0702030302020204" pitchFamily="66" charset="0"/>
              </a:rPr>
              <a:t>Γενικά στοιχεία για την Μεσόγειο</a:t>
            </a:r>
          </a:p>
          <a:p>
            <a:pPr marL="0" indent="0">
              <a:lnSpc>
                <a:spcPct val="110000"/>
              </a:lnSpc>
            </a:pPr>
            <a:r>
              <a:rPr lang="el-GR" sz="1800" dirty="0">
                <a:latin typeface="Comic Sans MS" panose="030F0702030302020204" pitchFamily="66" charset="0"/>
              </a:rPr>
              <a:t>Τα τρία ανοίγματά της</a:t>
            </a:r>
          </a:p>
          <a:p>
            <a:pPr marL="0" indent="0">
              <a:lnSpc>
                <a:spcPct val="110000"/>
              </a:lnSpc>
            </a:pPr>
            <a:r>
              <a:rPr lang="el-GR" sz="1800" dirty="0">
                <a:latin typeface="Comic Sans MS" panose="030F0702030302020204" pitchFamily="66" charset="0"/>
              </a:rPr>
              <a:t>Η ιστορία της Μεσογείου</a:t>
            </a:r>
          </a:p>
          <a:p>
            <a:pPr marL="0" indent="0">
              <a:lnSpc>
                <a:spcPct val="110000"/>
              </a:lnSpc>
            </a:pPr>
            <a:r>
              <a:rPr lang="el-GR" sz="1800" dirty="0">
                <a:latin typeface="Comic Sans MS" panose="030F0702030302020204" pitchFamily="66" charset="0"/>
              </a:rPr>
              <a:t>Χώρες και νησιά της </a:t>
            </a:r>
          </a:p>
          <a:p>
            <a:pPr marL="0" indent="0">
              <a:lnSpc>
                <a:spcPct val="110000"/>
              </a:lnSpc>
            </a:pPr>
            <a:r>
              <a:rPr lang="el-GR" sz="1800" dirty="0">
                <a:latin typeface="Comic Sans MS" panose="030F0702030302020204" pitchFamily="66" charset="0"/>
              </a:rPr>
              <a:t>2 νησιωτικά κράτη που βρίσκονται στη Μεσόγειο</a:t>
            </a:r>
          </a:p>
          <a:p>
            <a:pPr marL="0" indent="0">
              <a:lnSpc>
                <a:spcPct val="110000"/>
              </a:lnSpc>
            </a:pPr>
            <a:r>
              <a:rPr lang="el-GR" sz="1800" dirty="0">
                <a:latin typeface="Comic Sans MS" panose="030F0702030302020204" pitchFamily="66" charset="0"/>
              </a:rPr>
              <a:t>Το κλίμα της Μεσογείου</a:t>
            </a:r>
          </a:p>
          <a:p>
            <a:pPr marL="0" indent="0">
              <a:lnSpc>
                <a:spcPct val="110000"/>
              </a:lnSpc>
            </a:pPr>
            <a:r>
              <a:rPr lang="el-GR" sz="1800" dirty="0">
                <a:latin typeface="Comic Sans MS" panose="030F0702030302020204" pitchFamily="66" charset="0"/>
              </a:rPr>
              <a:t>Η </a:t>
            </a:r>
            <a:r>
              <a:rPr lang="el-GR" sz="1800" dirty="0" err="1">
                <a:latin typeface="Comic Sans MS" panose="030F0702030302020204" pitchFamily="66" charset="0"/>
              </a:rPr>
              <a:t>αλατότητα</a:t>
            </a:r>
            <a:r>
              <a:rPr lang="el-GR" sz="1800" dirty="0">
                <a:latin typeface="Comic Sans MS" panose="030F0702030302020204" pitchFamily="66" charset="0"/>
              </a:rPr>
              <a:t> της</a:t>
            </a:r>
          </a:p>
          <a:p>
            <a:pPr marL="0" indent="0">
              <a:lnSpc>
                <a:spcPct val="110000"/>
              </a:lnSpc>
            </a:pPr>
            <a:r>
              <a:rPr lang="el-GR" sz="1800" dirty="0">
                <a:latin typeface="Comic Sans MS" panose="030F0702030302020204" pitchFamily="66" charset="0"/>
              </a:rPr>
              <a:t>Σεισμοί</a:t>
            </a:r>
            <a:endParaRPr lang="en-GB" sz="1800" dirty="0">
              <a:latin typeface="Comic Sans MS" panose="030F0702030302020204" pitchFamily="66" charset="0"/>
            </a:endParaRPr>
          </a:p>
          <a:p>
            <a:pPr marL="0" indent="0"/>
            <a:endParaRPr lang="el-GR" sz="600" dirty="0">
              <a:latin typeface="Comic Sans MS" panose="030F0702030302020204" pitchFamily="66" charset="0"/>
            </a:endParaRPr>
          </a:p>
          <a:p>
            <a:pPr marL="0" indent="0"/>
            <a:endParaRPr lang="el-GR" sz="600" dirty="0">
              <a:latin typeface="Comic Sans MS" panose="030F0702030302020204" pitchFamily="66" charset="0"/>
            </a:endParaRPr>
          </a:p>
          <a:p>
            <a:pPr marL="0" indent="0"/>
            <a:endParaRPr lang="el-GR" sz="600" dirty="0">
              <a:latin typeface="Comic Sans MS" panose="030F0702030302020204" pitchFamily="66" charset="0"/>
            </a:endParaRPr>
          </a:p>
          <a:p>
            <a:endParaRPr lang="en-GB" sz="600" dirty="0"/>
          </a:p>
        </p:txBody>
      </p:sp>
      <p:sp>
        <p:nvSpPr>
          <p:cNvPr id="15" name="TextBox 14">
            <a:extLst>
              <a:ext uri="{FF2B5EF4-FFF2-40B4-BE49-F238E27FC236}">
                <a16:creationId xmlns:a16="http://schemas.microsoft.com/office/drawing/2014/main" id="{7CC3A8CC-32CE-9AF6-01A4-68EAA0A711B6}"/>
              </a:ext>
            </a:extLst>
          </p:cNvPr>
          <p:cNvSpPr txBox="1"/>
          <p:nvPr/>
        </p:nvSpPr>
        <p:spPr>
          <a:xfrm>
            <a:off x="4127653" y="1868352"/>
            <a:ext cx="3933646" cy="461665"/>
          </a:xfrm>
          <a:prstGeom prst="rect">
            <a:avLst/>
          </a:prstGeom>
          <a:noFill/>
        </p:spPr>
        <p:txBody>
          <a:bodyPr wrap="square">
            <a:spAutoFit/>
          </a:bodyPr>
          <a:lstStyle/>
          <a:p>
            <a:pPr marL="0" indent="0" algn="ctr">
              <a:buNone/>
            </a:pPr>
            <a:r>
              <a:rPr lang="el-GR" sz="2400" b="1" dirty="0">
                <a:latin typeface="Comic Sans MS" panose="030F0702030302020204" pitchFamily="66" charset="0"/>
              </a:rPr>
              <a:t>Η εργασία μου περιέχει</a:t>
            </a:r>
            <a:r>
              <a:rPr lang="en-GB" sz="2400" b="1" dirty="0">
                <a:latin typeface="Comic Sans MS" panose="030F0702030302020204" pitchFamily="66" charset="0"/>
              </a:rPr>
              <a:t>:</a:t>
            </a:r>
            <a:endParaRPr lang="el-GR" sz="2400" b="1" dirty="0">
              <a:latin typeface="Comic Sans MS" panose="030F0702030302020204" pitchFamily="66" charset="0"/>
            </a:endParaRPr>
          </a:p>
        </p:txBody>
      </p:sp>
      <p:sp>
        <p:nvSpPr>
          <p:cNvPr id="4" name="TextBox 3">
            <a:extLst>
              <a:ext uri="{FF2B5EF4-FFF2-40B4-BE49-F238E27FC236}">
                <a16:creationId xmlns:a16="http://schemas.microsoft.com/office/drawing/2014/main" id="{E5AC23B0-C682-B054-ECC1-29C94BC50F4A}"/>
              </a:ext>
            </a:extLst>
          </p:cNvPr>
          <p:cNvSpPr txBox="1"/>
          <p:nvPr/>
        </p:nvSpPr>
        <p:spPr>
          <a:xfrm>
            <a:off x="5413249" y="2498537"/>
            <a:ext cx="5998464" cy="3693319"/>
          </a:xfrm>
          <a:prstGeom prst="rect">
            <a:avLst/>
          </a:prstGeom>
          <a:noFill/>
        </p:spPr>
        <p:txBody>
          <a:bodyPr wrap="square" rtlCol="0">
            <a:spAutoFit/>
          </a:bodyPr>
          <a:lstStyle/>
          <a:p>
            <a:pPr marL="285750">
              <a:lnSpc>
                <a:spcPct val="150000"/>
              </a:lnSpc>
              <a:buFont typeface="Arial" panose="020B0604020202020204" pitchFamily="34" charset="0"/>
              <a:buChar char="•"/>
            </a:pPr>
            <a:r>
              <a:rPr lang="el-GR" dirty="0">
                <a:latin typeface="Comic Sans MS" panose="030F0702030302020204" pitchFamily="66" charset="0"/>
              </a:rPr>
              <a:t>Ηφαίστεια</a:t>
            </a:r>
          </a:p>
          <a:p>
            <a:pPr marL="285750">
              <a:lnSpc>
                <a:spcPct val="150000"/>
              </a:lnSpc>
              <a:buFont typeface="Arial" panose="020B0604020202020204" pitchFamily="34" charset="0"/>
              <a:buChar char="•"/>
            </a:pPr>
            <a:r>
              <a:rPr lang="el-GR" dirty="0">
                <a:latin typeface="Comic Sans MS" panose="030F0702030302020204" pitchFamily="66" charset="0"/>
              </a:rPr>
              <a:t>Παλίρροιες  ( αναστεναγμοί της θάλασσας)</a:t>
            </a:r>
          </a:p>
          <a:p>
            <a:pPr marL="285750">
              <a:lnSpc>
                <a:spcPct val="150000"/>
              </a:lnSpc>
              <a:buFont typeface="Arial" panose="020B0604020202020204" pitchFamily="34" charset="0"/>
              <a:buChar char="•"/>
            </a:pPr>
            <a:r>
              <a:rPr lang="el-GR" dirty="0">
                <a:latin typeface="Comic Sans MS" panose="030F0702030302020204" pitchFamily="66" charset="0"/>
              </a:rPr>
              <a:t>Προιόντα της Μεσογείου</a:t>
            </a:r>
          </a:p>
          <a:p>
            <a:pPr marL="285750">
              <a:lnSpc>
                <a:spcPct val="150000"/>
              </a:lnSpc>
              <a:buFont typeface="Arial" panose="020B0604020202020204" pitchFamily="34" charset="0"/>
              <a:buChar char="•"/>
            </a:pPr>
            <a:r>
              <a:rPr lang="el-GR" dirty="0">
                <a:latin typeface="Comic Sans MS" panose="030F0702030302020204" pitchFamily="66" charset="0"/>
              </a:rPr>
              <a:t>Η Μεσογειακή διατροφή κουλτούρα ζωής</a:t>
            </a:r>
          </a:p>
          <a:p>
            <a:pPr marL="285750">
              <a:lnSpc>
                <a:spcPct val="150000"/>
              </a:lnSpc>
              <a:buFont typeface="Arial" panose="020B0604020202020204" pitchFamily="34" charset="0"/>
              <a:buChar char="•"/>
            </a:pPr>
            <a:r>
              <a:rPr lang="el-GR" dirty="0">
                <a:latin typeface="Comic Sans MS" panose="030F0702030302020204" pitchFamily="66" charset="0"/>
              </a:rPr>
              <a:t>Οι κάτοικοι της Μεσογείου</a:t>
            </a:r>
          </a:p>
          <a:p>
            <a:pPr marL="285750">
              <a:lnSpc>
                <a:spcPct val="150000"/>
              </a:lnSpc>
              <a:buFont typeface="Arial" panose="020B0604020202020204" pitchFamily="34" charset="0"/>
              <a:buChar char="•"/>
            </a:pPr>
            <a:r>
              <a:rPr lang="el-GR" dirty="0">
                <a:latin typeface="Comic Sans MS" panose="030F0702030302020204" pitchFamily="66" charset="0"/>
              </a:rPr>
              <a:t>Το μεταναστευτικό ζήτημα</a:t>
            </a:r>
          </a:p>
          <a:p>
            <a:pPr marL="285750">
              <a:lnSpc>
                <a:spcPct val="150000"/>
              </a:lnSpc>
              <a:buFont typeface="Arial" panose="020B0604020202020204" pitchFamily="34" charset="0"/>
              <a:buChar char="•"/>
            </a:pPr>
            <a:r>
              <a:rPr lang="el-GR" dirty="0">
                <a:latin typeface="Comic Sans MS" panose="030F0702030302020204" pitchFamily="66" charset="0"/>
              </a:rPr>
              <a:t>Η κλιματική αλλαγή απειλεί τη Μεσόγειο</a:t>
            </a:r>
          </a:p>
          <a:p>
            <a:pPr marL="285750">
              <a:lnSpc>
                <a:spcPct val="150000"/>
              </a:lnSpc>
              <a:buFont typeface="Arial" panose="020B0604020202020204" pitchFamily="34" charset="0"/>
              <a:buChar char="•"/>
            </a:pPr>
            <a:r>
              <a:rPr lang="el-GR" dirty="0">
                <a:latin typeface="Comic Sans MS" panose="030F0702030302020204" pitchFamily="66" charset="0"/>
              </a:rPr>
              <a:t>Επίλογος</a:t>
            </a:r>
          </a:p>
          <a:p>
            <a:endParaRPr lang="en-GB" dirty="0"/>
          </a:p>
        </p:txBody>
      </p:sp>
    </p:spTree>
    <p:extLst>
      <p:ext uri="{BB962C8B-B14F-4D97-AF65-F5344CB8AC3E}">
        <p14:creationId xmlns:p14="http://schemas.microsoft.com/office/powerpoint/2010/main" val="4108591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C924D-6B99-5E53-111B-EFAF2C0EA2CB}"/>
              </a:ext>
            </a:extLst>
          </p:cNvPr>
          <p:cNvSpPr>
            <a:spLocks noGrp="1"/>
          </p:cNvSpPr>
          <p:nvPr>
            <p:ph type="title"/>
          </p:nvPr>
        </p:nvSpPr>
        <p:spPr>
          <a:xfrm>
            <a:off x="838200" y="365126"/>
            <a:ext cx="10515600" cy="767484"/>
          </a:xfrm>
        </p:spPr>
        <p:txBody>
          <a:bodyPr/>
          <a:lstStyle/>
          <a:p>
            <a:pPr algn="ctr"/>
            <a:r>
              <a:rPr lang="el-GR" dirty="0">
                <a:latin typeface="Comic Sans MS" panose="030F0702030302020204" pitchFamily="66" charset="0"/>
              </a:rPr>
              <a:t>βιβλιογραφία</a:t>
            </a:r>
            <a:endParaRPr lang="en-GB" dirty="0"/>
          </a:p>
        </p:txBody>
      </p:sp>
      <p:sp>
        <p:nvSpPr>
          <p:cNvPr id="3" name="Content Placeholder 2">
            <a:extLst>
              <a:ext uri="{FF2B5EF4-FFF2-40B4-BE49-F238E27FC236}">
                <a16:creationId xmlns:a16="http://schemas.microsoft.com/office/drawing/2014/main" id="{8C221449-77EA-27CB-2E1F-50A4072AD999}"/>
              </a:ext>
            </a:extLst>
          </p:cNvPr>
          <p:cNvSpPr>
            <a:spLocks noGrp="1"/>
          </p:cNvSpPr>
          <p:nvPr>
            <p:ph idx="1"/>
          </p:nvPr>
        </p:nvSpPr>
        <p:spPr>
          <a:xfrm>
            <a:off x="838200" y="1236518"/>
            <a:ext cx="10515600" cy="5122718"/>
          </a:xfrm>
        </p:spPr>
        <p:txBody>
          <a:bodyPr>
            <a:normAutofit fontScale="32500" lnSpcReduction="20000"/>
          </a:bodyPr>
          <a:lstStyle/>
          <a:p>
            <a:r>
              <a:rPr lang="en-GB" sz="3100" dirty="0"/>
              <a:t>https://el.wikipedia.org/wiki/%CE%9C%CE%B5%CF%83%CF%8C%CE%B3%CE%B5%CE%B9%CE%BF%CF%82_%CE%98%CE%AC%CE%BB%CE%B1%CF%83%CF%83%CE%B1#:~:text=%CE%97%20%CF%80%CE%B1%CF%84%CF%81%CF%8C%CF%84%CE%B7%CF%84%CE%B1%20%CF%84%CE%BF%CF%85%20%CF%8C%CF%81%CE%BF%CF%85%20%C2%AB%CE%9C%CE%B5%CF%83%CF%8C%CE%B3%CE%B5%CE%B9%CE%BF%CF%82,%CE%B9%CF%83%CF%84%CE%BF%CF%81%CE%B9%CE%BA%CF%8C%CF%82%20%CE%B1%CE%BD%CE%AC%CE%B4%CE%BF%CF%87%CE%BF%CF%82%20%CF%84%CE%BF%CF%85%20%CE%BF%CE%BD%CF%8C%CE%BC%CE%B1%CF%84%CE%BF%CF%82%20%CE%B1%CF%85%CF%84%CE%AE%CF%82.</a:t>
            </a:r>
          </a:p>
          <a:p>
            <a:r>
              <a:rPr lang="en-GB" sz="3100" dirty="0"/>
              <a:t>https://el.wikipedia.org/wiki/%CE%9C%CE%B5%CF%83%CF%8C%CE%B3%CE%B5%CE%B9%CE%BF%CF%82_%CE%98%CE%AC%CE%BB%CE%B1%CF%83%CF%83%CE%B1#:~:text=%CE%97%20%CF%80%CE%B1%CF%84%CF%81%CF%8C%CF%84%CE%B7%CF%84%CE%B1%20%CF%84%CE%BF%CF%85%20%CF%8C%CF%81%CE%BF%CF%85%20%C2%AB%CE%9C%CE%B5%CF%83%CF%8C%CE%B3%CE%B5%CE%B9%CE%BF%CF%82,%CE%B9%CF%83%CF%84%CE%BF%CF%81%CE%B9%CE%BA%CF%8C%CF%82%20%CE%B1%CE%BD%CE%AC%CE%B4%CE%BF%CF%87%CE%BF%CF%82%20%CF%84%CE%BF%CF%85%20%CE%BF%CE%BD%CF%8C%CE%BC%CE%B1%CF%84%CE%BF%CF%82%20%CE%B1%CF%85%CF%84%CE%AE%CF%82.</a:t>
            </a:r>
            <a:endParaRPr lang="el-GR" sz="3100" dirty="0"/>
          </a:p>
          <a:p>
            <a:r>
              <a:rPr lang="en-GB" sz="3100" dirty="0"/>
              <a:t>https://el.wikipedia.org/wiki/%CE%9C%CE%B5%CF%83%CF%8C%CE%B3%CE%B5%CE%B9%CE%BF%CF%82_%CE%98%CE%AC%CE%BB%CE%B1%CF%83%CF%83%CE%B1#:~:text=%CE%A4%CE%BF%20%CE%BA%CE%BB%CE%AF%CE%BC%CE%B1%20%CF%84%CE%B7%CF%82%20%CE%B5%CE%AF%CE%BD%CE%B1%CE%B9%20%CE%BC%CE%B5%CF%83%CE%BF%CE%B3%CE%B5%CE%B9%CE%B1%CE%BA%CF%8C,%CE%B1%CF%81%CE%B9%CF%83%CF%84%CE%B5%CF%81%CF%8C%CF%83%CF%84%CF%81%CE%BF%CF%86%CE%B7%20%CE%BA%CE%B1%CE%B9%20%CE%B1%CE%BA%CE%BF%CE%BB%CE%BF%CF%85%CE%B8%CE%B5%CE%AF%20%CF%84%CE%BF%CF%85%CF%82%20%CE%B1%CE%BD%CE%AD%CE%BC%CE%BF%CF%85%CF%82.</a:t>
            </a:r>
            <a:endParaRPr lang="el-GR" sz="3100" dirty="0"/>
          </a:p>
          <a:p>
            <a:r>
              <a:rPr lang="en-GB" sz="3100" dirty="0">
                <a:hlinkClick r:id="rId2">
                  <a:extLst>
                    <a:ext uri="{A12FA001-AC4F-418D-AE19-62706E023703}">
                      <ahyp:hlinkClr xmlns:ahyp="http://schemas.microsoft.com/office/drawing/2018/hyperlinkcolor" val="tx"/>
                    </a:ext>
                  </a:extLst>
                </a:hlinkClick>
              </a:rPr>
              <a:t>https://el.wikipedia.org/wiki/%CE%9C%CE%B5%CF%83%CF%8C%CE%B3%CE%B5%CE%B9%CE%BF%CF%82_%CE%98%CE%AC%CE%BB%CE%B1%CF%83%CF%83%CE%B1</a:t>
            </a:r>
            <a:endParaRPr lang="el-GR" sz="3100" dirty="0"/>
          </a:p>
          <a:p>
            <a:r>
              <a:rPr lang="en-GB" sz="3100" dirty="0">
                <a:hlinkClick r:id="rId2">
                  <a:extLst>
                    <a:ext uri="{A12FA001-AC4F-418D-AE19-62706E023703}">
                      <ahyp:hlinkClr xmlns:ahyp="http://schemas.microsoft.com/office/drawing/2018/hyperlinkcolor" val="tx"/>
                    </a:ext>
                  </a:extLst>
                </a:hlinkClick>
              </a:rPr>
              <a:t>https://el.wikipedia.org/wiki/%CE%9C%CE%B5%CF%83%CF%8C%CE%B3%CE%B5%CE%B9%CE%BF%CF%82_%CE%98%CE%AC%CE%BB%CE%B1%CF%83%CF%83%CE%B1</a:t>
            </a:r>
            <a:endParaRPr lang="el-GR" sz="3100" dirty="0"/>
          </a:p>
          <a:p>
            <a:r>
              <a:rPr lang="en-GB" sz="3100" dirty="0"/>
              <a:t>https://el.wikipedia.org/wiki/%CE%9C%CE%B5%CF%83%CF%8C%CE%B3%CE%B5%CE%B9%CE%BF%CF%82_%CE%98%CE%AC%CE%BB%CE%B1%CF%83%CF%83%CE%B1#:~:text=%CE%A4%CE%B1%20%CE%B3%CE%B5%CE%BD%CE%B9%CE%BA%CE%AC%20%CF%86%CE%BF%CF%81%CF%84%CE%AF%CE%B1%20%CF%84%CE%B7%CF%82%20%CE%91%CE%BD%CE%B1%CF%84%CE%BF%CE%BB%CE%B9%CE%BA%CE%AE%CF%82,%CE%B1%CF%81%CF%8E%CE%BC%CE%</a:t>
            </a:r>
            <a:endParaRPr lang="el-GR" sz="3100" dirty="0"/>
          </a:p>
          <a:p>
            <a:r>
              <a:rPr lang="en-GB" sz="3100" dirty="0">
                <a:hlinkClick r:id="rId2">
                  <a:extLst>
                    <a:ext uri="{A12FA001-AC4F-418D-AE19-62706E023703}">
                      <ahyp:hlinkClr xmlns:ahyp="http://schemas.microsoft.com/office/drawing/2018/hyperlinkcolor" val="tx"/>
                    </a:ext>
                  </a:extLst>
                </a:hlinkClick>
              </a:rPr>
              <a:t>https://el.wikipedia.org/wiki/%CE%9C%CE%B5%CF%83%CF%8C%CE%B3%CE%B5%CE%B9%CE%BF%CF%82_%CE%98%CE%AC%CE%BB%CE%B1%CF%83%CF%83%CE%B1</a:t>
            </a:r>
            <a:endParaRPr lang="el-GR" sz="3100" dirty="0"/>
          </a:p>
          <a:p>
            <a:r>
              <a:rPr lang="en-GB" sz="3100" dirty="0"/>
              <a:t>https://www.google.com/</a:t>
            </a:r>
            <a:r>
              <a:rPr lang="en-GB" sz="3100" dirty="0" err="1"/>
              <a:t>imgres?q</a:t>
            </a:r>
            <a:r>
              <a:rPr lang="en-GB" sz="3100" dirty="0"/>
              <a:t>=%CE%BF%CE%B9%20%CE%BA%CE%B1%CF%84%CE%BF%CE%B9%CE%BA%CE%BF%CE%B9%20%CF%84%CE%B7%CF%82%20%CE%BC%CE%B5%CF%83%CE%BF%CE%B3%CE%B5%CE%B9%CE%BF%CF%85%20%CE%BA%CE%BF%CE%B9%CE%BD%CF%89%CE%BD%CE%B9%CE%BA%CE%B7%20%CE%B6%CF%89%CE%B7&amp;imgurl=https%3A%2F%2Fupload.wikimedia.org%2Fwikipedia%2Fcommons%2Fc%2Fc0%2FWarrior_Vase.jpg&amp;imgrefurl=https%3A%2F%2Fkatoikonistoria.wordpress.com%2F&amp;docid=ZcqewsNTIoEb2M&amp;tbnid=</a:t>
            </a:r>
            <a:r>
              <a:rPr lang="en-GB" sz="3100" dirty="0" err="1"/>
              <a:t>NCcoGHRrDklnHM&amp;vet</a:t>
            </a:r>
            <a:r>
              <a:rPr lang="en-GB" sz="3100" dirty="0"/>
              <a:t>=12ahUKEwj6_cKbk8uMAxVlBdsEHesiAukQM3oECA4QAA..i&amp;w=3648&amp;h=2432&amp;hcb=2&amp;ved=2ahUKEwj6_cKbk8uMAxVlBdsEHesiAukQM3oECA4QAA</a:t>
            </a:r>
            <a:endParaRPr lang="el-GR" sz="3100" dirty="0"/>
          </a:p>
          <a:p>
            <a:r>
              <a:rPr lang="en-GB" sz="3100" dirty="0">
                <a:hlinkClick r:id="rId3">
                  <a:extLst>
                    <a:ext uri="{A12FA001-AC4F-418D-AE19-62706E023703}">
                      <ahyp:hlinkClr xmlns:ahyp="http://schemas.microsoft.com/office/drawing/2018/hyperlinkcolor" val="tx"/>
                    </a:ext>
                  </a:extLst>
                </a:hlinkClick>
              </a:rPr>
              <a:t>https://www.pexels.com/el-gr/photo/3084603/</a:t>
            </a:r>
            <a:endParaRPr lang="en-GB" sz="3100" dirty="0"/>
          </a:p>
          <a:p>
            <a:r>
              <a:rPr lang="en-GB" sz="3100" dirty="0">
                <a:hlinkClick r:id="rId4">
                  <a:extLst>
                    <a:ext uri="{A12FA001-AC4F-418D-AE19-62706E023703}">
                      <ahyp:hlinkClr xmlns:ahyp="http://schemas.microsoft.com/office/drawing/2018/hyperlinkcolor" val="tx"/>
                    </a:ext>
                  </a:extLst>
                </a:hlinkClick>
              </a:rPr>
              <a:t>https://www.istockphoto.com/photo/refugees-on-a-big-rubber-boat-in-the-middle-of-the-sea-that-require-help-gm1096896278</a:t>
            </a:r>
            <a:endParaRPr lang="el-GR" sz="3100" dirty="0"/>
          </a:p>
          <a:p>
            <a:r>
              <a:rPr lang="en-GB" sz="3100" dirty="0"/>
              <a:t>-294530255?utm_source=</a:t>
            </a:r>
            <a:r>
              <a:rPr lang="en-GB" sz="3100" dirty="0" err="1"/>
              <a:t>pexels&amp;utm_medium</a:t>
            </a:r>
            <a:r>
              <a:rPr lang="en-GB" sz="3100" dirty="0"/>
              <a:t>=</a:t>
            </a:r>
            <a:r>
              <a:rPr lang="en-GB" sz="3100" dirty="0" err="1"/>
              <a:t>affiliate&amp;utm_campaign</a:t>
            </a:r>
            <a:r>
              <a:rPr lang="en-GB" sz="3100" dirty="0"/>
              <a:t>=</a:t>
            </a:r>
            <a:r>
              <a:rPr lang="en-GB" sz="3100" dirty="0" err="1"/>
              <a:t>sponsored_photo&amp;utm_content</a:t>
            </a:r>
            <a:r>
              <a:rPr lang="en-GB" sz="3100" dirty="0"/>
              <a:t>=</a:t>
            </a:r>
            <a:r>
              <a:rPr lang="en-GB" sz="3100" dirty="0" err="1"/>
              <a:t>srp_inline_portrait_media&amp;utm_term</a:t>
            </a:r>
            <a:r>
              <a:rPr lang="en-GB" sz="3100" dirty="0"/>
              <a:t>=refugees</a:t>
            </a:r>
            <a:endParaRPr lang="el-GR" sz="3100" dirty="0"/>
          </a:p>
          <a:p>
            <a:r>
              <a:rPr lang="en-GB" sz="3100" dirty="0"/>
              <a:t>https://www.google.com/</a:t>
            </a:r>
            <a:r>
              <a:rPr lang="en-GB" sz="3100" dirty="0" err="1"/>
              <a:t>imgres?q</a:t>
            </a:r>
            <a:r>
              <a:rPr lang="en-GB" sz="3100" dirty="0"/>
              <a:t>=%CE%BA%CE%BB%CE%B9%CE%BC%CE%B1%CF%84%CE%B9%CE%BA%CE%AE%20%CE%B1%CE%BB%CE%BB%CE%B1%CE%B3%CE%AE%20%CF%86%CF%89%CF%84%CE%BF&amp;imgurl=https%3A%2F%2Flive.staticflickr.com%2F65535%2F51650186030_24be0be27b_b.jpg&amp;imgrefurl=https%3A%2F%2Fwww.flickr.com%2Fphotos%2Fneadhmokratia%2F51650186030%2F&amp;docid=ALRdzMen8uhpNM&amp;tbnid=5Fx0HZa3DNULIM&amp;vet=12ahUKEwjmqYfnhdCMAxUQ-gIHHdIDPdsQM3oECGUQAA..i&amp;w=1024&amp;h=683&amp;hcb=2&amp;itg=1&amp;ved=2ahUKEwjmqYfnhdCMAxUQ-gIHHdIDPdsQM3oECGUQAA</a:t>
            </a:r>
            <a:endParaRPr lang="el-GR" sz="3100" dirty="0"/>
          </a:p>
          <a:p>
            <a:endParaRPr lang="el-GR" dirty="0"/>
          </a:p>
        </p:txBody>
      </p:sp>
    </p:spTree>
    <p:extLst>
      <p:ext uri="{BB962C8B-B14F-4D97-AF65-F5344CB8AC3E}">
        <p14:creationId xmlns:p14="http://schemas.microsoft.com/office/powerpoint/2010/main" val="1557761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BB391-DC49-E2FD-3EED-D4629DDDC9E4}"/>
              </a:ext>
            </a:extLst>
          </p:cNvPr>
          <p:cNvSpPr>
            <a:spLocks noGrp="1"/>
          </p:cNvSpPr>
          <p:nvPr>
            <p:ph type="title"/>
          </p:nvPr>
        </p:nvSpPr>
        <p:spPr>
          <a:xfrm>
            <a:off x="838200" y="365126"/>
            <a:ext cx="10515600" cy="840220"/>
          </a:xfrm>
        </p:spPr>
        <p:txBody>
          <a:bodyPr>
            <a:normAutofit/>
          </a:bodyPr>
          <a:lstStyle/>
          <a:p>
            <a:pPr algn="ctr"/>
            <a:r>
              <a:rPr lang="el-GR" sz="4000" dirty="0">
                <a:latin typeface="Comic Sans MS" panose="030F0702030302020204" pitchFamily="66" charset="0"/>
              </a:rPr>
              <a:t>Βιβλιογραφία (συνέχεια)</a:t>
            </a:r>
            <a:endParaRPr lang="en-GB" sz="4000"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AF0540A3-1FA0-B7AC-471F-DF8FFB3AE4DD}"/>
              </a:ext>
            </a:extLst>
          </p:cNvPr>
          <p:cNvSpPr>
            <a:spLocks noGrp="1"/>
          </p:cNvSpPr>
          <p:nvPr>
            <p:ph idx="1"/>
          </p:nvPr>
        </p:nvSpPr>
        <p:spPr>
          <a:xfrm>
            <a:off x="838200" y="1205346"/>
            <a:ext cx="10515600" cy="5174672"/>
          </a:xfrm>
        </p:spPr>
        <p:txBody>
          <a:bodyPr>
            <a:normAutofit fontScale="40000" lnSpcReduction="20000"/>
          </a:bodyPr>
          <a:lstStyle/>
          <a:p>
            <a:endParaRPr lang="en-GB" sz="1200" dirty="0"/>
          </a:p>
          <a:p>
            <a:r>
              <a:rPr lang="en-GB" sz="2200" dirty="0"/>
              <a:t>https://www.istockphoto.com/photo/mediterranean-cruise-gm152542208-13487306?utm_source=pexels&amp;utm_medium=affiliate&amp;utm_campaign=sponsored_photo&amp;utm_content=srp_inline_portrait_media&amp;utm_term=mediterranean%20sea</a:t>
            </a:r>
          </a:p>
          <a:p>
            <a:r>
              <a:rPr lang="en-GB" sz="2200" dirty="0"/>
              <a:t>https://www.google.com/url?sa=i&amp;url=https%3A%2F%2Fwww.pexels.com%2Fphoto%2Fyoung-man-sitting-in-front-of-a-demolished-building-16105747%2F&amp;psig=AOvVaw0QPzucHXI_6KWc8sRGDICf&amp;ust=1744279452231000&amp;source=images&amp;cd=vfe&amp;opi=89978449&amp;ved=0CBQQjRxqFwoTCPjzhKLayowDFQAAAAAdAAAAABAE</a:t>
            </a:r>
            <a:endParaRPr lang="el-GR" sz="2200" dirty="0"/>
          </a:p>
          <a:p>
            <a:r>
              <a:rPr lang="en-GB" sz="2200" dirty="0"/>
              <a:t>https://www.google.com/url?sa=i&amp;url=https%3A%2F%2Fwww.selas.com.cy%2Fel%2Fproduct%2Ffysikos-kai-politikos-chartis-ton-choron-tis-mesogeioy-ellinika%2F&amp;psig=AOvVaw0U42_zynvM49y-_yqT8tXy&amp;ust=1744293166573000&amp;source=images&amp;cd=vfe&amp;opi=89978449&amp;ved=0CBEQjRxqFwoTCKiB38mMy4wDFQAAAAAdAAAAABAJ</a:t>
            </a:r>
            <a:endParaRPr lang="el-GR" sz="2200" dirty="0"/>
          </a:p>
          <a:p>
            <a:r>
              <a:rPr lang="en-GB" sz="2200" dirty="0">
                <a:hlinkClick r:id="rId2">
                  <a:extLst>
                    <a:ext uri="{A12FA001-AC4F-418D-AE19-62706E023703}">
                      <ahyp:hlinkClr xmlns:ahyp="http://schemas.microsoft.com/office/drawing/2018/hyperlinkcolor" val="tx"/>
                    </a:ext>
                  </a:extLst>
                </a:hlinkClick>
              </a:rPr>
              <a:t>https://www.google.com/url?sa=i&amp;url=https%3A%2F%2Fwww.pexels.com%2Fel-gr%2Fphoto%2F2105912%2F&amp;psig=AOvVaw1ZQY2-kPXJJvQY8Z9E06Ln&amp;ust=1744293393074000&amp;source=images&amp;cd=vfe&amp;opi=89978449&amp;ved=0CBQQjRxqFwoTCIDd37SNy4wDFQAAAAAdAAAAABAE</a:t>
            </a:r>
            <a:endParaRPr lang="en-GB" sz="2200" dirty="0"/>
          </a:p>
          <a:p>
            <a:r>
              <a:rPr lang="en-GB" sz="2200" dirty="0">
                <a:hlinkClick r:id="rId3">
                  <a:extLst>
                    <a:ext uri="{A12FA001-AC4F-418D-AE19-62706E023703}">
                      <ahyp:hlinkClr xmlns:ahyp="http://schemas.microsoft.com/office/drawing/2018/hyperlinkcolor" val="tx"/>
                    </a:ext>
                  </a:extLst>
                </a:hlinkClick>
              </a:rPr>
              <a:t>https://www.pexels.com/el-gr/photo/27778679/</a:t>
            </a:r>
            <a:endParaRPr lang="el-GR" sz="2200" dirty="0"/>
          </a:p>
          <a:p>
            <a:r>
              <a:rPr lang="en-GB" sz="2200" dirty="0"/>
              <a:t>https://www.google.com/url?sa=i&amp;url=https%3A%2F%2Fopenclipart.org%2Fdetail%2F263428%2Fmalta-map-flag-with-coat-of-arms&amp;psig=AOvVaw0o40ayha-dVMvE-5vEuF90&amp;ust=1744294697965000&amp;source=images&amp;cd=vfe&amp;opi=89978449&amp;ved=0CBQQjRxqFwoTCPDh_KCSy4wDFQAAAAAdAAAAABAE</a:t>
            </a:r>
            <a:endParaRPr lang="el-GR" sz="2200" dirty="0"/>
          </a:p>
          <a:p>
            <a:r>
              <a:rPr lang="en-GB" sz="2200" dirty="0"/>
              <a:t>https://www.google.com/</a:t>
            </a:r>
            <a:r>
              <a:rPr lang="en-GB" sz="2200" dirty="0" err="1"/>
              <a:t>imgres?q</a:t>
            </a:r>
            <a:r>
              <a:rPr lang="en-GB" sz="2200" dirty="0"/>
              <a:t>=%CE%BC%CE%B1%CE%BB%CF%84%CE%B1%20%CF%86%CF%89%CF%84%CE%BF%20%CF%87%CE%AC%CF%81%CF%84%CE%B7%CF%82%20%CE%BA%CE%B1%CE%B9%20%CF%83%CE%B7%CE%BC%CE%B1%CE%AF%CE%B5%CF%82&amp;imgurl=https%3A%2F%2Fvectorportal.com%2Fstorage%2FYhgk7aFAIopCDTbtoWhrqZZreV1kfy8JlhfftKMg.jpg&amp;imgrefurl=https%3A%2F%2Fvectorportal.com%2Fvector%2Fmalta-flag%2F35502&amp;docid=UDAJX1-kAqUFbM&amp;tbnid=hfB7Svfj8VP5CM&amp;vet=12ahUKEwir5bWfksuMAxVHSfEDHWprA9AQM3oECEwQAA..i&amp;w=1000&amp;h=1000&amp;hcb=2&amp;ved=2ahUKEwir5bWfksuMAxVHSfEDHWprA9AQM3oECEwQAA</a:t>
            </a:r>
            <a:endParaRPr lang="el-GR" sz="2200" dirty="0"/>
          </a:p>
          <a:p>
            <a:r>
              <a:rPr lang="en-GB" sz="2200" dirty="0" err="1"/>
              <a:t>htthttps</a:t>
            </a:r>
            <a:r>
              <a:rPr lang="en-GB" sz="2200" dirty="0"/>
              <a:t>://www.google.com/</a:t>
            </a:r>
            <a:r>
              <a:rPr lang="en-GB" sz="2200" dirty="0" err="1"/>
              <a:t>imgres?q</a:t>
            </a:r>
            <a:r>
              <a:rPr lang="en-GB" sz="2200" dirty="0"/>
              <a:t>=%CE%BA%CF%8D%CF%80%CF%81%CE%BF%CF%82%20%CF%86%CF%89%CF%84%CE%BF%20%CF%87%CE%AC%CF%81%CF%84%CE%B7%CF%82%20%CE%BA%CE%B1%CE%B9%20%CF%83%CE%B7%CE%BC%CE%B1%CE%AF%CE%B5%CF%82&amp;imgurl=https%3A%2F%2Fvectorportal.com%2Fstorage%2Fcyprus-vector-map_2570.jpg&amp;imgrefurl=https%3A%2F%2Fvectorportal.com%2Fvector%2Fcyprus-vector-map%2F5228&amp;docid=L85UWGo7T6dfCM&amp;tbnid=-</a:t>
            </a:r>
            <a:r>
              <a:rPr lang="en-GB" sz="2200" dirty="0" err="1"/>
              <a:t>omxBHwfnCuquM&amp;vet</a:t>
            </a:r>
            <a:r>
              <a:rPr lang="en-GB" sz="2200" dirty="0"/>
              <a:t>=12ahUKEwi11Mr_kMuMAxV5BdsEHRViHpQQM3oECGMQAA..i&amp;w=660&amp;h=660&amp;hcb=2&amp;ved=2ahUKEwi11Mr_kMuMAxV5BdsEHRViHpQQM3oECGMQAAps://www.google.com/url?sa=i&amp;url=https%3A%2F%2Fwww.ethnos.gr%2Fhistory%2Farticle%2F161921%2Foiemblhmatikeshttesthsistoriasapotobaterlostomarakanakiapotonbenizelostontsortsil&amp;psig=AOvVaw1FBuxI1gjpVUzkzy-VJ-y6&amp;ust=1744293509687000&amp;source=images&amp;cd=vfe&amp;opi=89978449&amp;ved=0CBQQjRxqFwoTCLD97v2Ny4wDFQAAAAAdAAAAABAE</a:t>
            </a:r>
            <a:endParaRPr lang="el-GR" sz="2200" dirty="0"/>
          </a:p>
          <a:p>
            <a:r>
              <a:rPr lang="en-GB" sz="2200" dirty="0"/>
              <a:t>https://www.google.com/</a:t>
            </a:r>
            <a:r>
              <a:rPr lang="en-GB" sz="2200" dirty="0" err="1"/>
              <a:t>imgres?q</a:t>
            </a:r>
            <a:r>
              <a:rPr lang="en-GB" sz="2200" dirty="0"/>
              <a:t>=%CE%B7%CF%86%CE%B1%CE%B9%CF%83%CF%84%CE%B5%CE%B9%CE%BF%20%CF%83%CE%B5%20%CF%86%CF%89%CF%84%CE%BF&amp;imgurl=https%3A%2F%2Fimages.pexels.com%2Fphotos%2F4220967%2Fpexels-photo-4220967.jpeg&amp;imgrefurl=https%3A%2F%2Fwww.pexels.com%2Fel-gr%2Fphoto%2F4220967%2F&amp;docid=46VY3eipSBcaxM&amp;tbnid=XGNUujXkG8kn9M&amp;vet=12ahUKEwjHqa3U3MqMAxWC4gIHHV_sNQMQM3oECBwQAA..i&amp;w=3858&amp;h=5787&amp;hcb=2&amp;itg=1&amp;ved=2ahUKEwjHqa3U3MqMAxWC4gIHHV_sNQMQM3oECBwQAA</a:t>
            </a:r>
            <a:endParaRPr lang="el-GR" sz="2200" dirty="0"/>
          </a:p>
          <a:p>
            <a:r>
              <a:rPr lang="en-GB" sz="2200" dirty="0"/>
              <a:t>https://www.google.com/url?sa=i&amp;url=https%3A%2F%2Fdepositphotos.com%2Fgr%2Fphotos%2F%25CF%2580%25CE%25B1%25CE%25BB%25CE%25AF%25CF%2581%25CF%2581%25CE%25BF%25CE%25B9%25CE%25B1.html&amp;psig=AOvVaw1Pqq9FAM9Ze4YY41xpa15b&amp;ust=1744280097789000&amp;source=images&amp;cd=vfe&amp;opi=89978449&amp;ved=0CBQQjRxqFwoTCOCXx_XbyowDFQAAAAAdAAAAABAE</a:t>
            </a:r>
          </a:p>
          <a:p>
            <a:r>
              <a:rPr lang="en-GB" sz="2200" dirty="0">
                <a:hlinkClick r:id="rId4">
                  <a:extLst>
                    <a:ext uri="{A12FA001-AC4F-418D-AE19-62706E023703}">
                      <ahyp:hlinkClr xmlns:ahyp="http://schemas.microsoft.com/office/drawing/2018/hyperlinkcolor" val="tx"/>
                    </a:ext>
                  </a:extLst>
                </a:hlinkClick>
              </a:rPr>
              <a:t>https://www.istockphoto.com/photo/mediterranean-diet-concept-flat-lay-gm1166334981-321255960?utm_source=pexels&amp;utm_medium=affiliate&amp;utm_campaign=sponsored_photo&amp;utm_content=srp_inline_portrait_media&amp;utm_term=mediterranean%20food</a:t>
            </a:r>
            <a:endParaRPr lang="el-GR" sz="2200" dirty="0"/>
          </a:p>
          <a:p>
            <a:r>
              <a:rPr lang="en-GB" sz="2200" dirty="0">
                <a:hlinkClick r:id="rId5">
                  <a:extLst>
                    <a:ext uri="{A12FA001-AC4F-418D-AE19-62706E023703}">
                      <ahyp:hlinkClr xmlns:ahyp="http://schemas.microsoft.com/office/drawing/2018/hyperlinkcolor" val="tx"/>
                    </a:ext>
                  </a:extLst>
                </a:hlinkClick>
              </a:rPr>
              <a:t>https://www.pexels.com/el-gr/photo/1022385/</a:t>
            </a:r>
            <a:endParaRPr lang="el-GR" sz="2200" dirty="0"/>
          </a:p>
        </p:txBody>
      </p:sp>
    </p:spTree>
    <p:extLst>
      <p:ext uri="{BB962C8B-B14F-4D97-AF65-F5344CB8AC3E}">
        <p14:creationId xmlns:p14="http://schemas.microsoft.com/office/powerpoint/2010/main" val="1956859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616FE-D0FA-E897-9E64-4F21CAEE28A3}"/>
              </a:ext>
            </a:extLst>
          </p:cNvPr>
          <p:cNvSpPr>
            <a:spLocks noGrp="1"/>
          </p:cNvSpPr>
          <p:nvPr>
            <p:ph type="title"/>
          </p:nvPr>
        </p:nvSpPr>
        <p:spPr/>
        <p:txBody>
          <a:bodyPr/>
          <a:lstStyle/>
          <a:p>
            <a:pPr algn="ctr"/>
            <a:r>
              <a:rPr lang="en-GB" b="1" dirty="0">
                <a:latin typeface="Comic Sans MS" panose="030F0702030302020204" pitchFamily="66" charset="0"/>
              </a:rPr>
              <a:t>X</a:t>
            </a:r>
            <a:r>
              <a:rPr lang="el-GR" b="1" dirty="0">
                <a:latin typeface="Comic Sans MS" panose="030F0702030302020204" pitchFamily="66" charset="0"/>
              </a:rPr>
              <a:t>άρτης της Μεσογείου</a:t>
            </a:r>
            <a:endParaRPr lang="en-GB" b="1" dirty="0">
              <a:latin typeface="Comic Sans MS" panose="030F0702030302020204" pitchFamily="66" charset="0"/>
            </a:endParaRPr>
          </a:p>
        </p:txBody>
      </p:sp>
      <p:pic>
        <p:nvPicPr>
          <p:cNvPr id="1028" name="Picture 4" descr="Μεσόγειος Φυσικός και Πολιτικός Χάρτης Τοίχου των χωρών της Μεσογείου  (Ελληνικά) 100x140 εκ">
            <a:extLst>
              <a:ext uri="{FF2B5EF4-FFF2-40B4-BE49-F238E27FC236}">
                <a16:creationId xmlns:a16="http://schemas.microsoft.com/office/drawing/2014/main" id="{CAF42F64-D4C1-9697-95B7-16BA8F8E688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2482" y="1891145"/>
            <a:ext cx="7730836" cy="404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522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F116FB-5193-BA4B-F428-2520D44E26B0}"/>
              </a:ext>
            </a:extLst>
          </p:cNvPr>
          <p:cNvSpPr>
            <a:spLocks noGrp="1"/>
          </p:cNvSpPr>
          <p:nvPr>
            <p:ph type="title"/>
          </p:nvPr>
        </p:nvSpPr>
        <p:spPr>
          <a:xfrm>
            <a:off x="572493" y="238539"/>
            <a:ext cx="11018520" cy="1048861"/>
          </a:xfrm>
        </p:spPr>
        <p:txBody>
          <a:bodyPr anchor="b">
            <a:normAutofit/>
          </a:bodyPr>
          <a:lstStyle/>
          <a:p>
            <a:pPr algn="ctr"/>
            <a:r>
              <a:rPr lang="el-GR" b="1" dirty="0">
                <a:latin typeface="Comic Sans MS" panose="030F0702030302020204" pitchFamily="66" charset="0"/>
              </a:rPr>
              <a:t>Γενικά για την Μεσόγειο</a:t>
            </a:r>
            <a:endParaRPr lang="en-GB" b="1" dirty="0">
              <a:latin typeface="Comic Sans MS" panose="030F0702030302020204" pitchFamily="66" charset="0"/>
            </a:endParaRPr>
          </a:p>
        </p:txBody>
      </p:sp>
      <p:sp>
        <p:nvSpPr>
          <p:cNvPr id="103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70E1A7-A3A2-15C9-D8CC-D12BEDD07DAA}"/>
              </a:ext>
            </a:extLst>
          </p:cNvPr>
          <p:cNvSpPr>
            <a:spLocks noGrp="1"/>
          </p:cNvSpPr>
          <p:nvPr>
            <p:ph idx="1"/>
          </p:nvPr>
        </p:nvSpPr>
        <p:spPr>
          <a:xfrm>
            <a:off x="572493" y="2185416"/>
            <a:ext cx="6713552" cy="4173342"/>
          </a:xfrm>
        </p:spPr>
        <p:txBody>
          <a:bodyPr anchor="t">
            <a:normAutofit fontScale="92500"/>
          </a:bodyPr>
          <a:lstStyle/>
          <a:p>
            <a:r>
              <a:rPr lang="el-GR" sz="2400" dirty="0">
                <a:latin typeface="Comic Sans MS" panose="030F0702030302020204" pitchFamily="66" charset="0"/>
              </a:rPr>
              <a:t>Είναι μι</a:t>
            </a:r>
            <a:r>
              <a:rPr lang="en-GB" sz="2400" dirty="0">
                <a:latin typeface="Comic Sans MS" panose="030F0702030302020204" pitchFamily="66" charset="0"/>
              </a:rPr>
              <a:t>a</a:t>
            </a:r>
            <a:r>
              <a:rPr lang="el-GR" sz="2400" dirty="0">
                <a:latin typeface="Comic Sans MS" panose="030F0702030302020204" pitchFamily="66" charset="0"/>
              </a:rPr>
              <a:t> μεγάλη σχεδόν κλειστή θάλασσα</a:t>
            </a:r>
            <a:r>
              <a:rPr lang="en-US" sz="2400" dirty="0">
                <a:latin typeface="Comic Sans MS" panose="030F0702030302020204" pitchFamily="66" charset="0"/>
              </a:rPr>
              <a:t> </a:t>
            </a:r>
            <a:r>
              <a:rPr lang="el-GR" sz="2400" dirty="0">
                <a:latin typeface="Comic Sans MS" panose="030F0702030302020204" pitchFamily="66" charset="0"/>
              </a:rPr>
              <a:t>που μοιάζει σαν λίμνη</a:t>
            </a:r>
            <a:r>
              <a:rPr lang="en-GB" sz="2400" dirty="0">
                <a:latin typeface="Comic Sans MS" panose="030F0702030302020204" pitchFamily="66" charset="0"/>
              </a:rPr>
              <a:t>.</a:t>
            </a:r>
            <a:endParaRPr lang="el-GR" sz="2400" dirty="0">
              <a:latin typeface="Comic Sans MS" panose="030F0702030302020204" pitchFamily="66" charset="0"/>
            </a:endParaRPr>
          </a:p>
          <a:p>
            <a:r>
              <a:rPr lang="el-GR" sz="2400" dirty="0">
                <a:latin typeface="Comic Sans MS" panose="030F0702030302020204" pitchFamily="66" charset="0"/>
              </a:rPr>
              <a:t>Βρίσκεται ανάμεσα σε τρεις ηπείρους, την Ευρώπη, Ασία και Αφρική.</a:t>
            </a:r>
          </a:p>
          <a:p>
            <a:r>
              <a:rPr lang="el-GR" sz="2400" dirty="0">
                <a:latin typeface="Comic Sans MS" panose="030F0702030302020204" pitchFamily="66" charset="0"/>
              </a:rPr>
              <a:t>Το όνομά της το πήρε επειδή βρίσκεται στη μέση αυτών των τριών ηπείρων και στη μέση της Γης. </a:t>
            </a:r>
          </a:p>
          <a:p>
            <a:r>
              <a:rPr lang="el-GR" sz="2400" dirty="0">
                <a:latin typeface="Comic Sans MS" panose="030F0702030302020204" pitchFamily="66" charset="0"/>
              </a:rPr>
              <a:t>Δημιουργήθηκε από την κίνηση των τεκτονικών πλακών οι οποίες συγκρούστηκαν και απομακρύνθηκαν η μία από την άλλη. Στη συνέχεια μπήκε νερό από τον Ατλαντικό Ωκεανό και άρχισε να παίρνει τη σημερινή της μορφή.</a:t>
            </a:r>
          </a:p>
          <a:p>
            <a:endParaRPr lang="en-GB" sz="2000" dirty="0"/>
          </a:p>
        </p:txBody>
      </p:sp>
      <p:pic>
        <p:nvPicPr>
          <p:cNvPr id="2050" name="Picture 2" descr="Δωρεάν στοκ φωτογραφιών με aqua, hero5 μαύρο, ocean wallpaper, scuba,  snorkeling, αγνότητα, άθλημα, άμμος, αναπνευστήρας, αναψυχή, άνδρας,  άνθρωπος, ανοικτό μπλε φόντο, ανοιχτό μπλε, αντανακλάσεις φωτός, απόλαυση,  αυτοδύτης, βουτιά, βυθός θάλασσας ...">
            <a:extLst>
              <a:ext uri="{FF2B5EF4-FFF2-40B4-BE49-F238E27FC236}">
                <a16:creationId xmlns:a16="http://schemas.microsoft.com/office/drawing/2014/main" id="{5E02D486-88BE-6236-B56E-DFA2967DF1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0118" y="2221992"/>
            <a:ext cx="4208318" cy="3807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372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8" name="Rectangle 1077">
            <a:extLst>
              <a:ext uri="{FF2B5EF4-FFF2-40B4-BE49-F238E27FC236}">
                <a16:creationId xmlns:a16="http://schemas.microsoft.com/office/drawing/2014/main" id="{53B475F8-50AE-46A0-9943-B2B63183D5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BFDEDF-106D-4F45-50D9-6FF6E601E4B2}"/>
              </a:ext>
            </a:extLst>
          </p:cNvPr>
          <p:cNvSpPr>
            <a:spLocks noGrp="1"/>
          </p:cNvSpPr>
          <p:nvPr>
            <p:ph type="title"/>
          </p:nvPr>
        </p:nvSpPr>
        <p:spPr>
          <a:xfrm>
            <a:off x="838200" y="588580"/>
            <a:ext cx="6760463" cy="1890220"/>
          </a:xfrm>
        </p:spPr>
        <p:txBody>
          <a:bodyPr anchor="b">
            <a:normAutofit fontScale="90000"/>
          </a:bodyPr>
          <a:lstStyle/>
          <a:p>
            <a:pPr algn="ctr"/>
            <a:br>
              <a:rPr lang="el-GR" sz="4900" b="1" dirty="0">
                <a:latin typeface="Comic Sans MS" panose="030F0702030302020204" pitchFamily="66" charset="0"/>
              </a:rPr>
            </a:br>
            <a:br>
              <a:rPr lang="el-GR" sz="4900" b="1" dirty="0">
                <a:latin typeface="Comic Sans MS" panose="030F0702030302020204" pitchFamily="66" charset="0"/>
              </a:rPr>
            </a:br>
            <a:br>
              <a:rPr lang="el-GR" sz="4900" b="1" dirty="0">
                <a:latin typeface="Comic Sans MS" panose="030F0702030302020204" pitchFamily="66" charset="0"/>
              </a:rPr>
            </a:br>
            <a:br>
              <a:rPr lang="el-GR" sz="4900" b="1" dirty="0">
                <a:latin typeface="Comic Sans MS" panose="030F0702030302020204" pitchFamily="66" charset="0"/>
              </a:rPr>
            </a:br>
            <a:r>
              <a:rPr lang="el-GR" sz="4900" b="1" dirty="0">
                <a:latin typeface="Comic Sans MS" panose="030F0702030302020204" pitchFamily="66" charset="0"/>
              </a:rPr>
              <a:t>Τα τρία ανοίγματα</a:t>
            </a:r>
            <a:br>
              <a:rPr lang="el-GR" sz="5400" dirty="0">
                <a:latin typeface="Comic Sans MS" panose="030F0702030302020204" pitchFamily="66" charset="0"/>
              </a:rPr>
            </a:br>
            <a:endParaRPr lang="en-GB" sz="5400" dirty="0">
              <a:latin typeface="Comic Sans MS" panose="030F0702030302020204" pitchFamily="66" charset="0"/>
            </a:endParaRPr>
          </a:p>
        </p:txBody>
      </p:sp>
      <p:sp>
        <p:nvSpPr>
          <p:cNvPr id="1080" name="sketch line">
            <a:extLst>
              <a:ext uri="{FF2B5EF4-FFF2-40B4-BE49-F238E27FC236}">
                <a16:creationId xmlns:a16="http://schemas.microsoft.com/office/drawing/2014/main" id="{75F6FDB4-2351-48C2-A863-2364A0234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31569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6D33F6-D1FD-04DD-5EF3-770A673079F2}"/>
              </a:ext>
            </a:extLst>
          </p:cNvPr>
          <p:cNvSpPr>
            <a:spLocks noGrp="1"/>
          </p:cNvSpPr>
          <p:nvPr>
            <p:ph idx="1"/>
          </p:nvPr>
        </p:nvSpPr>
        <p:spPr>
          <a:xfrm>
            <a:off x="612648" y="2504819"/>
            <a:ext cx="6986016" cy="3672144"/>
          </a:xfrm>
        </p:spPr>
        <p:txBody>
          <a:bodyPr>
            <a:normAutofit/>
          </a:bodyPr>
          <a:lstStyle/>
          <a:p>
            <a:r>
              <a:rPr lang="el-GR" sz="2000" b="1" dirty="0">
                <a:latin typeface="Comic Sans MS" panose="030F0702030302020204" pitchFamily="66" charset="0"/>
              </a:rPr>
              <a:t>Η διώρυγα του Σουέζ </a:t>
            </a:r>
            <a:r>
              <a:rPr lang="el-GR" sz="2000" dirty="0">
                <a:latin typeface="Comic Sans MS" panose="030F0702030302020204" pitchFamily="66" charset="0"/>
              </a:rPr>
              <a:t>(η μεγαλύτερη διώρυγα του κόσμου), ανθρώπινο άνοιγμα,  ενώνει την Μεσόγειο με την Ερυθρά θάλασσα.</a:t>
            </a:r>
          </a:p>
          <a:p>
            <a:r>
              <a:rPr lang="el-GR" sz="2000" b="1" dirty="0">
                <a:latin typeface="Comic Sans MS" panose="030F0702030302020204" pitchFamily="66" charset="0"/>
              </a:rPr>
              <a:t>Τα στενά του Ελλήσποντου</a:t>
            </a:r>
            <a:r>
              <a:rPr lang="el-GR" sz="2000" dirty="0">
                <a:latin typeface="Comic Sans MS" panose="030F0702030302020204" pitchFamily="66" charset="0"/>
              </a:rPr>
              <a:t>  ή αλλιώςΒοσπόρου και  Δαρδανελίων ( ο στενότερος πορθμός του κόσμου), ανθρώπινο άνοιγμα, ενώνουν την Μαύρη θάλασσα με την θάλασσα του Μαρμαρά η οποία με την σειρά της συνδέεται μέσω των Δαρδαναλίων με το Αιγαίο πέλαγος και από εκεί με την Μεσόγειο.</a:t>
            </a:r>
          </a:p>
          <a:p>
            <a:r>
              <a:rPr lang="el-GR" sz="2000" b="1" dirty="0">
                <a:latin typeface="Comic Sans MS" panose="030F0702030302020204" pitchFamily="66" charset="0"/>
              </a:rPr>
              <a:t>Ο πορθμός ή στενό του Γιβραλτάρ </a:t>
            </a:r>
            <a:r>
              <a:rPr lang="el-GR" sz="2000" dirty="0">
                <a:latin typeface="Comic Sans MS" panose="030F0702030302020204" pitchFamily="66" charset="0"/>
              </a:rPr>
              <a:t>(φυσικό άνοιγμα),ενώνει την Μεσόγειο θάλασσα με τον Ατλαντικό ωκεανό.</a:t>
            </a:r>
          </a:p>
          <a:p>
            <a:endParaRPr lang="en-GB" sz="1700" dirty="0"/>
          </a:p>
        </p:txBody>
      </p:sp>
      <p:sp>
        <p:nvSpPr>
          <p:cNvPr id="4" name="TextBox 3">
            <a:extLst>
              <a:ext uri="{FF2B5EF4-FFF2-40B4-BE49-F238E27FC236}">
                <a16:creationId xmlns:a16="http://schemas.microsoft.com/office/drawing/2014/main" id="{77083BA8-F17A-E5F2-2715-6EB97D28CDC1}"/>
              </a:ext>
            </a:extLst>
          </p:cNvPr>
          <p:cNvSpPr txBox="1"/>
          <p:nvPr/>
        </p:nvSpPr>
        <p:spPr>
          <a:xfrm>
            <a:off x="9194800" y="2315691"/>
            <a:ext cx="2617350" cy="271606"/>
          </a:xfrm>
          <a:prstGeom prst="rect">
            <a:avLst/>
          </a:prstGeom>
          <a:noFill/>
        </p:spPr>
        <p:txBody>
          <a:bodyPr wrap="square" rtlCol="0">
            <a:spAutoFit/>
          </a:bodyPr>
          <a:lstStyle/>
          <a:p>
            <a:r>
              <a:rPr lang="el-GR" sz="1100" b="1" dirty="0">
                <a:latin typeface="Comic Sans MS" panose="030F0702030302020204" pitchFamily="66" charset="0"/>
              </a:rPr>
              <a:t>Η διώρυγα του Σουέζ</a:t>
            </a:r>
            <a:endParaRPr lang="en-GB" sz="1100" dirty="0"/>
          </a:p>
        </p:txBody>
      </p:sp>
      <p:sp>
        <p:nvSpPr>
          <p:cNvPr id="5" name="TextBox 4">
            <a:extLst>
              <a:ext uri="{FF2B5EF4-FFF2-40B4-BE49-F238E27FC236}">
                <a16:creationId xmlns:a16="http://schemas.microsoft.com/office/drawing/2014/main" id="{63A21D92-0BA9-35B5-0153-B74374A63850}"/>
              </a:ext>
            </a:extLst>
          </p:cNvPr>
          <p:cNvSpPr txBox="1"/>
          <p:nvPr/>
        </p:nvSpPr>
        <p:spPr>
          <a:xfrm>
            <a:off x="9011920" y="4166012"/>
            <a:ext cx="2255520" cy="271606"/>
          </a:xfrm>
          <a:prstGeom prst="rect">
            <a:avLst/>
          </a:prstGeom>
          <a:noFill/>
        </p:spPr>
        <p:txBody>
          <a:bodyPr wrap="square" rtlCol="0">
            <a:spAutoFit/>
          </a:bodyPr>
          <a:lstStyle/>
          <a:p>
            <a:r>
              <a:rPr lang="el-GR" sz="1100" b="1" dirty="0">
                <a:latin typeface="Comic Sans MS" panose="030F0702030302020204" pitchFamily="66" charset="0"/>
              </a:rPr>
              <a:t>Τα στενά του Ελλήσποντου</a:t>
            </a:r>
            <a:endParaRPr lang="en-GB" sz="1100" b="1" dirty="0"/>
          </a:p>
        </p:txBody>
      </p:sp>
      <p:sp>
        <p:nvSpPr>
          <p:cNvPr id="6" name="TextBox 5">
            <a:extLst>
              <a:ext uri="{FF2B5EF4-FFF2-40B4-BE49-F238E27FC236}">
                <a16:creationId xmlns:a16="http://schemas.microsoft.com/office/drawing/2014/main" id="{93EDAC37-6C65-8627-7D8F-C3587BE8CFD1}"/>
              </a:ext>
            </a:extLst>
          </p:cNvPr>
          <p:cNvSpPr txBox="1"/>
          <p:nvPr/>
        </p:nvSpPr>
        <p:spPr>
          <a:xfrm>
            <a:off x="11429075" y="7917577"/>
            <a:ext cx="4797913" cy="261610"/>
          </a:xfrm>
          <a:prstGeom prst="rect">
            <a:avLst/>
          </a:prstGeom>
          <a:noFill/>
        </p:spPr>
        <p:txBody>
          <a:bodyPr wrap="square" rtlCol="0">
            <a:spAutoFit/>
          </a:bodyPr>
          <a:lstStyle/>
          <a:p>
            <a:r>
              <a:rPr lang="el-GR" sz="1100" b="1" dirty="0">
                <a:latin typeface="Comic Sans MS" panose="030F0702030302020204" pitchFamily="66" charset="0"/>
              </a:rPr>
              <a:t>Ο πορθμός ή στενό του Γιβραλτάρ</a:t>
            </a:r>
            <a:endParaRPr lang="en-GB" sz="1100" dirty="0"/>
          </a:p>
        </p:txBody>
      </p:sp>
      <p:pic>
        <p:nvPicPr>
          <p:cNvPr id="1028" name="Picture 4" descr="Δωρεάν στοκ φωτογραφιών με khartoum, medina, oman Φωτογραφία από στοκ φωτογραφιών">
            <a:extLst>
              <a:ext uri="{FF2B5EF4-FFF2-40B4-BE49-F238E27FC236}">
                <a16:creationId xmlns:a16="http://schemas.microsoft.com/office/drawing/2014/main" id="{61471AC6-C8EA-BCD3-5024-FE37750887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5690" y="477981"/>
            <a:ext cx="3453661" cy="18377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Χάρτης Των Στενών Του Γιβραλτάρ Που Δείχνει Την Απόσταση Μεταξύ —  Φωτογραφία © dkaramit #647970370">
            <a:extLst>
              <a:ext uri="{FF2B5EF4-FFF2-40B4-BE49-F238E27FC236}">
                <a16:creationId xmlns:a16="http://schemas.microsoft.com/office/drawing/2014/main" id="{3E852497-0257-00EC-40C5-641E27620C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1312" y="4437618"/>
            <a:ext cx="3260252" cy="18288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7CFA249-E31E-54CE-4AE4-E404DDD61957}"/>
              </a:ext>
            </a:extLst>
          </p:cNvPr>
          <p:cNvSpPr txBox="1"/>
          <p:nvPr/>
        </p:nvSpPr>
        <p:spPr>
          <a:xfrm>
            <a:off x="9011920" y="6287939"/>
            <a:ext cx="1825797" cy="261610"/>
          </a:xfrm>
          <a:prstGeom prst="rect">
            <a:avLst/>
          </a:prstGeom>
          <a:noFill/>
        </p:spPr>
        <p:txBody>
          <a:bodyPr wrap="square" rtlCol="0">
            <a:spAutoFit/>
          </a:bodyPr>
          <a:lstStyle/>
          <a:p>
            <a:r>
              <a:rPr lang="el-GR" sz="1100" dirty="0">
                <a:latin typeface="Comic Sans MS" panose="030F0702030302020204" pitchFamily="66" charset="0"/>
              </a:rPr>
              <a:t>Στενό του Γιβραλτάρ</a:t>
            </a:r>
            <a:endParaRPr lang="en-GB" sz="1100" dirty="0">
              <a:latin typeface="Comic Sans MS" panose="030F0702030302020204" pitchFamily="66" charset="0"/>
            </a:endParaRPr>
          </a:p>
        </p:txBody>
      </p:sp>
      <p:pic>
        <p:nvPicPr>
          <p:cNvPr id="1032" name="Picture 8" descr="Τα Στενά των Δαρδανελίων και του Βοσπόρου, στο μύθο, στην ...">
            <a:extLst>
              <a:ext uri="{FF2B5EF4-FFF2-40B4-BE49-F238E27FC236}">
                <a16:creationId xmlns:a16="http://schemas.microsoft.com/office/drawing/2014/main" id="{09A92510-0403-423E-4ABE-4E69938B77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5691" y="2587297"/>
            <a:ext cx="345366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322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D4454F-244A-A539-FF64-C6BC9AFF4D67}"/>
              </a:ext>
            </a:extLst>
          </p:cNvPr>
          <p:cNvSpPr>
            <a:spLocks noGrp="1"/>
          </p:cNvSpPr>
          <p:nvPr>
            <p:ph type="title"/>
          </p:nvPr>
        </p:nvSpPr>
        <p:spPr>
          <a:xfrm>
            <a:off x="572493" y="238539"/>
            <a:ext cx="11018520" cy="1271996"/>
          </a:xfrm>
        </p:spPr>
        <p:txBody>
          <a:bodyPr anchor="b">
            <a:normAutofit/>
          </a:bodyPr>
          <a:lstStyle/>
          <a:p>
            <a:pPr algn="ctr"/>
            <a:r>
              <a:rPr lang="el-GR" b="1" dirty="0">
                <a:latin typeface="Comic Sans MS" panose="030F0702030302020204" pitchFamily="66" charset="0"/>
              </a:rPr>
              <a:t>Η ιστορία της Μεσογείου</a:t>
            </a:r>
            <a:endParaRPr lang="en-GB" b="1" dirty="0">
              <a:latin typeface="Comic Sans MS" panose="030F0702030302020204" pitchFamily="66" charset="0"/>
            </a:endParaRPr>
          </a:p>
        </p:txBody>
      </p:sp>
      <p:sp>
        <p:nvSpPr>
          <p:cNvPr id="10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3411238-39A4-174E-4F08-8495CC6AB288}"/>
              </a:ext>
            </a:extLst>
          </p:cNvPr>
          <p:cNvSpPr>
            <a:spLocks noGrp="1"/>
          </p:cNvSpPr>
          <p:nvPr>
            <p:ph idx="1"/>
          </p:nvPr>
        </p:nvSpPr>
        <p:spPr>
          <a:xfrm>
            <a:off x="572493" y="1870841"/>
            <a:ext cx="6713552" cy="4319647"/>
          </a:xfrm>
        </p:spPr>
        <p:txBody>
          <a:bodyPr anchor="t">
            <a:normAutofit fontScale="92500" lnSpcReduction="10000"/>
          </a:bodyPr>
          <a:lstStyle/>
          <a:p>
            <a:pPr marL="0" indent="0">
              <a:buNone/>
            </a:pPr>
            <a:endParaRPr lang="el-GR" sz="2400" dirty="0">
              <a:latin typeface="Comic Sans MS" panose="030F0702030302020204" pitchFamily="66" charset="0"/>
            </a:endParaRPr>
          </a:p>
          <a:p>
            <a:pPr marL="0" indent="0" algn="ctr">
              <a:buNone/>
            </a:pPr>
            <a:r>
              <a:rPr lang="el-GR" sz="2400" b="1" dirty="0">
                <a:latin typeface="Comic Sans MS" panose="030F0702030302020204" pitchFamily="66" charset="0"/>
              </a:rPr>
              <a:t>Η στρατηγική γεωγραφική θέση της Μεσογείου είναι διασταύρωση ηπείρων και πολιτισμών.</a:t>
            </a:r>
          </a:p>
          <a:p>
            <a:pPr marL="0" indent="0" algn="ctr">
              <a:buNone/>
            </a:pPr>
            <a:endParaRPr lang="el-GR" sz="2400" b="1" dirty="0">
              <a:latin typeface="Comic Sans MS" panose="030F0702030302020204" pitchFamily="66" charset="0"/>
            </a:endParaRPr>
          </a:p>
          <a:p>
            <a:r>
              <a:rPr lang="el-GR" sz="2400" dirty="0">
                <a:latin typeface="Comic Sans MS" panose="030F0702030302020204" pitchFamily="66" charset="0"/>
              </a:rPr>
              <a:t>Λόγω της θέσης της, υπήρξε σημαντικό εμπορικό πέρασμα από τα αρχαία χρόνια.</a:t>
            </a:r>
          </a:p>
          <a:p>
            <a:r>
              <a:rPr lang="el-GR" sz="2400" dirty="0">
                <a:latin typeface="Comic Sans MS" panose="030F0702030302020204" pitchFamily="66" charset="0"/>
              </a:rPr>
              <a:t>Αναπτύχθηκαν πολλοί πολιτισμοί στις ακτές της.Για πολλές χιλιάδες χρόνια αποτελούσε το κέντρο του πολιτισμού ολόκληρου του κόσμου,  όπως Αρχαία Ελλάδα, Ρώμη, Αίγυπτος, Φοινίκη.</a:t>
            </a:r>
          </a:p>
          <a:p>
            <a:r>
              <a:rPr lang="el-GR" sz="2400" dirty="0">
                <a:latin typeface="Comic Sans MS" panose="030F0702030302020204" pitchFamily="66" charset="0"/>
              </a:rPr>
              <a:t>Συνέβαλε στην εξάπλωση του Χριστιανισμού και του Ισλάμ</a:t>
            </a:r>
            <a:r>
              <a:rPr lang="el-GR" sz="1700" dirty="0">
                <a:latin typeface="Comic Sans MS" panose="030F0702030302020204" pitchFamily="66" charset="0"/>
              </a:rPr>
              <a:t>. </a:t>
            </a:r>
          </a:p>
        </p:txBody>
      </p:sp>
      <p:pic>
        <p:nvPicPr>
          <p:cNvPr id="3074" name="Picture 2" descr="Οι εμβληματικές ήττες της Ιστορίας: Από το Βατερλώ στο Μαρακανά κι από τον  Βενιζέλο στον Τσώρτσιλ | Έθνος">
            <a:extLst>
              <a:ext uri="{FF2B5EF4-FFF2-40B4-BE49-F238E27FC236}">
                <a16:creationId xmlns:a16="http://schemas.microsoft.com/office/drawing/2014/main" id="{6E86F42D-3A1C-2A6E-0904-0015B19AA3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7773" y="2068453"/>
            <a:ext cx="4473240" cy="3747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757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8F5D84-F5A5-1103-0611-E62AA88F0FF7}"/>
              </a:ext>
            </a:extLst>
          </p:cNvPr>
          <p:cNvSpPr>
            <a:spLocks noGrp="1"/>
          </p:cNvSpPr>
          <p:nvPr>
            <p:ph type="title"/>
          </p:nvPr>
        </p:nvSpPr>
        <p:spPr>
          <a:xfrm>
            <a:off x="640079" y="325369"/>
            <a:ext cx="5245713" cy="1883097"/>
          </a:xfrm>
        </p:spPr>
        <p:txBody>
          <a:bodyPr anchor="b">
            <a:normAutofit/>
          </a:bodyPr>
          <a:lstStyle/>
          <a:p>
            <a:pPr algn="ctr"/>
            <a:r>
              <a:rPr lang="el-GR" b="1" dirty="0">
                <a:latin typeface="Comic Sans MS" panose="030F0702030302020204" pitchFamily="66" charset="0"/>
              </a:rPr>
              <a:t>Χώρες και νησιά της Μεσογείου</a:t>
            </a:r>
            <a:endParaRPr lang="en-GB" b="1" dirty="0">
              <a:latin typeface="Comic Sans MS" panose="030F0702030302020204" pitchFamily="66" charset="0"/>
            </a:endParaRPr>
          </a:p>
        </p:txBody>
      </p:sp>
      <p:sp>
        <p:nvSpPr>
          <p:cNvPr id="205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E05D20F-DA1A-B272-F4A1-469CC8F9A6A1}"/>
              </a:ext>
            </a:extLst>
          </p:cNvPr>
          <p:cNvSpPr>
            <a:spLocks noGrp="1"/>
          </p:cNvSpPr>
          <p:nvPr>
            <p:ph idx="1"/>
          </p:nvPr>
        </p:nvSpPr>
        <p:spPr>
          <a:xfrm>
            <a:off x="640080" y="2872899"/>
            <a:ext cx="6021954" cy="3320668"/>
          </a:xfrm>
        </p:spPr>
        <p:txBody>
          <a:bodyPr>
            <a:normAutofit fontScale="92500"/>
          </a:bodyPr>
          <a:lstStyle/>
          <a:p>
            <a:pPr fontAlgn="base"/>
            <a:r>
              <a:rPr lang="el-GR" sz="2400" b="1" dirty="0">
                <a:latin typeface="Comic Sans MS" panose="030F0702030302020204" pitchFamily="66" charset="0"/>
              </a:rPr>
              <a:t>Χώρες Μεσογείου </a:t>
            </a:r>
            <a:r>
              <a:rPr lang="el-GR" sz="2400" dirty="0">
                <a:latin typeface="Comic Sans MS" panose="030F0702030302020204" pitchFamily="66" charset="0"/>
              </a:rPr>
              <a:t>είναι </a:t>
            </a:r>
            <a:r>
              <a:rPr lang="el-GR" sz="2400" b="0" i="0" dirty="0">
                <a:effectLst/>
                <a:latin typeface="Comic Sans MS" panose="030F0702030302020204" pitchFamily="66" charset="0"/>
              </a:rPr>
              <a:t>Ισπανία, Γαλλία, Μονακό, Ιταλία, Μάλτα, Σλοβενία, Κροατία, Βοσνία-Ερζεγοβίνη, Μαυροβούνιο, Αλβανία, Ελλάδα, Τουρκία, Κύπρος, Συρία, Λίβανος, Ισραήλ, Παλαιστίνη, Αίγυπτος, Λιβύη, Τυνησία, Αλγερία και το Μαρόκο.</a:t>
            </a:r>
            <a:endParaRPr lang="el-GR" sz="2400" dirty="0">
              <a:latin typeface="Comic Sans MS" panose="030F0702030302020204" pitchFamily="66" charset="0"/>
            </a:endParaRPr>
          </a:p>
          <a:p>
            <a:pPr fontAlgn="base"/>
            <a:r>
              <a:rPr lang="el-GR" sz="2400" b="1" dirty="0">
                <a:latin typeface="Comic Sans MS" panose="030F0702030302020204" pitchFamily="66" charset="0"/>
              </a:rPr>
              <a:t>Νησιά της Μεσογείου </a:t>
            </a:r>
            <a:r>
              <a:rPr lang="el-GR" sz="2400" dirty="0">
                <a:latin typeface="Comic Sans MS" panose="030F0702030302020204" pitchFamily="66" charset="0"/>
              </a:rPr>
              <a:t>είναι χιλιάδες. Τ</a:t>
            </a:r>
            <a:r>
              <a:rPr lang="el-GR" sz="2400" b="0" i="0" u="none" strike="noStrike" dirty="0">
                <a:effectLst/>
                <a:latin typeface="Comic Sans MS" panose="030F0702030302020204" pitchFamily="66" charset="0"/>
              </a:rPr>
              <a:t>α πέντε μεγαλύτερα είναι η Σικελία,</a:t>
            </a:r>
            <a:r>
              <a:rPr lang="el-GR" sz="2400" dirty="0">
                <a:latin typeface="Comic Sans MS" panose="030F0702030302020204" pitchFamily="66" charset="0"/>
              </a:rPr>
              <a:t> </a:t>
            </a:r>
            <a:r>
              <a:rPr lang="el-GR" sz="2400" b="0" i="0" u="none" strike="noStrike" dirty="0">
                <a:effectLst/>
                <a:latin typeface="Comic Sans MS" panose="030F0702030302020204" pitchFamily="66" charset="0"/>
              </a:rPr>
              <a:t>η Σαρδηνία, η Κύπρος, η Κορσική και η Κρήτη .</a:t>
            </a:r>
          </a:p>
          <a:p>
            <a:endParaRPr lang="en-GB" sz="1700" dirty="0"/>
          </a:p>
        </p:txBody>
      </p:sp>
      <p:pic>
        <p:nvPicPr>
          <p:cNvPr id="4098" name="Picture 2" descr="Δωρεάν στοκ φωτογραφιών με αιγαίο πέλαγος, ακτογραμμή, αρχιτεκτονική Φωτογραφία από στοκ φωτογραφιών">
            <a:extLst>
              <a:ext uri="{FF2B5EF4-FFF2-40B4-BE49-F238E27FC236}">
                <a16:creationId xmlns:a16="http://schemas.microsoft.com/office/drawing/2014/main" id="{D0283F59-2A47-94F9-0720-FF683F3EE4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2034" y="1283485"/>
            <a:ext cx="4560148" cy="4485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21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3" name="Rectangle 1042">
            <a:extLst>
              <a:ext uri="{FF2B5EF4-FFF2-40B4-BE49-F238E27FC236}">
                <a16:creationId xmlns:a16="http://schemas.microsoft.com/office/drawing/2014/main" id="{53B475F8-50AE-46A0-9943-B2B63183D5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DAB986-18B8-ED63-1077-B87A74C579D2}"/>
              </a:ext>
            </a:extLst>
          </p:cNvPr>
          <p:cNvSpPr>
            <a:spLocks noGrp="1"/>
          </p:cNvSpPr>
          <p:nvPr>
            <p:ph type="title"/>
          </p:nvPr>
        </p:nvSpPr>
        <p:spPr>
          <a:xfrm>
            <a:off x="740010" y="262759"/>
            <a:ext cx="6986015" cy="2522482"/>
          </a:xfrm>
        </p:spPr>
        <p:txBody>
          <a:bodyPr anchor="b">
            <a:normAutofit fontScale="90000"/>
          </a:bodyPr>
          <a:lstStyle/>
          <a:p>
            <a:pPr algn="ctr"/>
            <a:br>
              <a:rPr kumimoji="0" lang="el-GR" altLang="en-US" sz="3000" b="1" i="0" u="none" strike="noStrike" cap="none" normalizeH="0" baseline="0" dirty="0">
                <a:ln>
                  <a:noFill/>
                </a:ln>
                <a:effectLst/>
                <a:latin typeface="Comic Sans MS" panose="030F0702030302020204" pitchFamily="66" charset="0"/>
                <a:ea typeface="Source Serif 4"/>
              </a:rPr>
            </a:br>
            <a:r>
              <a:rPr kumimoji="0" lang="en-US" altLang="en-US" b="1" i="0" u="none" strike="noStrike" cap="none" normalizeH="0" baseline="0" dirty="0">
                <a:ln>
                  <a:noFill/>
                </a:ln>
                <a:effectLst/>
                <a:latin typeface="Comic Sans MS" panose="030F0702030302020204" pitchFamily="66" charset="0"/>
                <a:ea typeface="Source Serif 4"/>
              </a:rPr>
              <a:t>2 </a:t>
            </a:r>
            <a:r>
              <a:rPr kumimoji="0" lang="en-US" altLang="en-US" b="1" i="0" u="none" strike="noStrike" cap="none" normalizeH="0" baseline="0" dirty="0" err="1">
                <a:ln>
                  <a:noFill/>
                </a:ln>
                <a:effectLst/>
                <a:latin typeface="Comic Sans MS" panose="030F0702030302020204" pitchFamily="66" charset="0"/>
                <a:ea typeface="Source Serif 4"/>
              </a:rPr>
              <a:t>νησιωτικά</a:t>
            </a:r>
            <a:r>
              <a:rPr kumimoji="0" lang="en-US" altLang="en-US" b="1" i="0" u="none" strike="noStrike" cap="none" normalizeH="0" baseline="0" dirty="0">
                <a:ln>
                  <a:noFill/>
                </a:ln>
                <a:effectLst/>
                <a:latin typeface="Comic Sans MS" panose="030F0702030302020204" pitchFamily="66" charset="0"/>
                <a:ea typeface="Source Serif 4"/>
              </a:rPr>
              <a:t> </a:t>
            </a:r>
            <a:r>
              <a:rPr kumimoji="0" lang="en-US" altLang="en-US" b="1" i="0" u="none" strike="noStrike" cap="none" normalizeH="0" baseline="0" dirty="0" err="1">
                <a:ln>
                  <a:noFill/>
                </a:ln>
                <a:effectLst/>
                <a:latin typeface="Comic Sans MS" panose="030F0702030302020204" pitchFamily="66" charset="0"/>
                <a:ea typeface="Source Serif 4"/>
              </a:rPr>
              <a:t>κράτη</a:t>
            </a:r>
            <a:r>
              <a:rPr kumimoji="0" lang="en-US" altLang="en-US" b="1" i="0" u="none" strike="noStrike" cap="none" normalizeH="0" baseline="0" dirty="0">
                <a:ln>
                  <a:noFill/>
                </a:ln>
                <a:effectLst/>
                <a:latin typeface="Comic Sans MS" panose="030F0702030302020204" pitchFamily="66" charset="0"/>
                <a:ea typeface="Source Serif 4"/>
              </a:rPr>
              <a:t> </a:t>
            </a:r>
            <a:r>
              <a:rPr kumimoji="0" lang="el-GR" altLang="en-US" b="1" i="0" u="none" strike="noStrike" cap="none" normalizeH="0" baseline="0" dirty="0">
                <a:ln>
                  <a:noFill/>
                </a:ln>
                <a:effectLst/>
                <a:latin typeface="Comic Sans MS" panose="030F0702030302020204" pitchFamily="66" charset="0"/>
                <a:ea typeface="Source Serif 4"/>
              </a:rPr>
              <a:t>που </a:t>
            </a:r>
            <a:r>
              <a:rPr kumimoji="0" lang="en-US" altLang="en-US" b="1" i="0" u="none" strike="noStrike" cap="none" normalizeH="0" baseline="0" dirty="0">
                <a:ln>
                  <a:noFill/>
                </a:ln>
                <a:effectLst/>
                <a:latin typeface="Comic Sans MS" panose="030F0702030302020204" pitchFamily="66" charset="0"/>
                <a:ea typeface="Source Serif 4"/>
              </a:rPr>
              <a:t>β</a:t>
            </a:r>
            <a:r>
              <a:rPr kumimoji="0" lang="en-US" altLang="en-US" b="1" i="0" u="none" strike="noStrike" cap="none" normalizeH="0" baseline="0" dirty="0" err="1">
                <a:ln>
                  <a:noFill/>
                </a:ln>
                <a:effectLst/>
                <a:latin typeface="Comic Sans MS" panose="030F0702030302020204" pitchFamily="66" charset="0"/>
                <a:ea typeface="Source Serif 4"/>
              </a:rPr>
              <a:t>ρίσκοντ</a:t>
            </a:r>
            <a:r>
              <a:rPr kumimoji="0" lang="en-US" altLang="en-US" b="1" i="0" u="none" strike="noStrike" cap="none" normalizeH="0" baseline="0" dirty="0">
                <a:ln>
                  <a:noFill/>
                </a:ln>
                <a:effectLst/>
                <a:latin typeface="Comic Sans MS" panose="030F0702030302020204" pitchFamily="66" charset="0"/>
                <a:ea typeface="Source Serif 4"/>
              </a:rPr>
              <a:t>αι στη Μεσόγειο Θάλασσα</a:t>
            </a:r>
            <a:br>
              <a:rPr kumimoji="0" lang="en-US" altLang="en-US" b="1" i="0" u="none" strike="noStrike" cap="none" normalizeH="0" baseline="0" dirty="0">
                <a:ln>
                  <a:noFill/>
                </a:ln>
                <a:effectLst/>
                <a:latin typeface="Comic Sans MS" panose="030F0702030302020204" pitchFamily="66" charset="0"/>
                <a:ea typeface="Source Serif 4"/>
              </a:rPr>
            </a:br>
            <a:endParaRPr lang="en-GB" dirty="0">
              <a:latin typeface="Comic Sans MS" panose="030F0702030302020204" pitchFamily="66" charset="0"/>
            </a:endParaRPr>
          </a:p>
        </p:txBody>
      </p:sp>
      <p:sp>
        <p:nvSpPr>
          <p:cNvPr id="1045" name="sketch line">
            <a:extLst>
              <a:ext uri="{FF2B5EF4-FFF2-40B4-BE49-F238E27FC236}">
                <a16:creationId xmlns:a16="http://schemas.microsoft.com/office/drawing/2014/main" id="{75F6FDB4-2351-48C2-A863-2364A0234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31569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8CD642-C818-CB1F-CBB0-6BF5847987E5}"/>
              </a:ext>
            </a:extLst>
          </p:cNvPr>
          <p:cNvSpPr>
            <a:spLocks noGrp="1"/>
          </p:cNvSpPr>
          <p:nvPr>
            <p:ph idx="1"/>
          </p:nvPr>
        </p:nvSpPr>
        <p:spPr>
          <a:xfrm>
            <a:off x="612648" y="3147637"/>
            <a:ext cx="6986016" cy="3029326"/>
          </a:xfrm>
        </p:spPr>
        <p:txBody>
          <a:bodyPr>
            <a:normAutofit/>
          </a:bodyPr>
          <a:lstStyle/>
          <a:p>
            <a:pPr marL="0" indent="0" algn="ctr">
              <a:buNone/>
            </a:pPr>
            <a:r>
              <a:rPr lang="el-GR" altLang="en-US" sz="3200" b="1" dirty="0">
                <a:latin typeface="Comic Sans MS" panose="030F0702030302020204" pitchFamily="66" charset="0"/>
              </a:rPr>
              <a:t>Μάλτα και Κύπρος</a:t>
            </a:r>
            <a:endParaRPr kumimoji="0" lang="en-US" altLang="en-US" sz="3200" b="1" i="0" u="none" strike="noStrike" cap="none" normalizeH="0" baseline="0" dirty="0">
              <a:ln>
                <a:noFill/>
              </a:ln>
              <a:effectLst/>
              <a:latin typeface="Comic Sans MS" panose="030F0702030302020204" pitchFamily="66" charset="0"/>
            </a:endParaRPr>
          </a:p>
          <a:p>
            <a:endParaRPr lang="en-GB" sz="2200" dirty="0"/>
          </a:p>
        </p:txBody>
      </p:sp>
      <p:sp>
        <p:nvSpPr>
          <p:cNvPr id="5" name="TextBox 4">
            <a:extLst>
              <a:ext uri="{FF2B5EF4-FFF2-40B4-BE49-F238E27FC236}">
                <a16:creationId xmlns:a16="http://schemas.microsoft.com/office/drawing/2014/main" id="{90FD9503-E4C4-33B0-B2BC-F3D3F52A3F64}"/>
              </a:ext>
            </a:extLst>
          </p:cNvPr>
          <p:cNvSpPr txBox="1"/>
          <p:nvPr/>
        </p:nvSpPr>
        <p:spPr>
          <a:xfrm>
            <a:off x="8211313" y="2800783"/>
            <a:ext cx="2921636" cy="276999"/>
          </a:xfrm>
          <a:prstGeom prst="rect">
            <a:avLst/>
          </a:prstGeom>
          <a:noFill/>
        </p:spPr>
        <p:txBody>
          <a:bodyPr wrap="square" rtlCol="0">
            <a:spAutoFit/>
          </a:bodyPr>
          <a:lstStyle/>
          <a:p>
            <a:r>
              <a:rPr lang="el-GR" sz="1200" b="1" dirty="0">
                <a:latin typeface="Comic Sans MS" panose="030F0702030302020204" pitchFamily="66" charset="0"/>
              </a:rPr>
              <a:t>Οι σημαίες της Μάλτας και Κύπρου</a:t>
            </a:r>
            <a:endParaRPr lang="en-GB" sz="1200" b="1" dirty="0">
              <a:latin typeface="Comic Sans MS" panose="030F0702030302020204" pitchFamily="66" charset="0"/>
            </a:endParaRPr>
          </a:p>
        </p:txBody>
      </p:sp>
      <p:pic>
        <p:nvPicPr>
          <p:cNvPr id="5122" name="Picture 2" descr="Malta Map Flag With Coat Of Arms - Openclipart">
            <a:extLst>
              <a:ext uri="{FF2B5EF4-FFF2-40B4-BE49-F238E27FC236}">
                <a16:creationId xmlns:a16="http://schemas.microsoft.com/office/drawing/2014/main" id="{786C0957-33FA-C9B6-53F2-FBD75652C0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066" y="3942153"/>
            <a:ext cx="2295525" cy="199072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yprus Flag Royalty-free Stock Vector Images and Clip Art">
            <a:extLst>
              <a:ext uri="{FF2B5EF4-FFF2-40B4-BE49-F238E27FC236}">
                <a16:creationId xmlns:a16="http://schemas.microsoft.com/office/drawing/2014/main" id="{6D1B5132-B65E-E578-DF08-3C73F7D74A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1357" y="642116"/>
            <a:ext cx="2143125" cy="1955611"/>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yprus map Royalty-free Stock Vector Images">
            <a:extLst>
              <a:ext uri="{FF2B5EF4-FFF2-40B4-BE49-F238E27FC236}">
                <a16:creationId xmlns:a16="http://schemas.microsoft.com/office/drawing/2014/main" id="{6B05F1D6-11AB-DFB1-D352-A0DF9B1F7A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4327" y="4043363"/>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Malta Flag Royalty-free Stock Vector Images and Clip Art">
            <a:extLst>
              <a:ext uri="{FF2B5EF4-FFF2-40B4-BE49-F238E27FC236}">
                <a16:creationId xmlns:a16="http://schemas.microsoft.com/office/drawing/2014/main" id="{6B2D5E8E-28C6-4930-D09B-FC1B675530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5324" y="65765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178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5F1479-1E2B-3F71-6AEC-A3FBBE21090F}"/>
              </a:ext>
            </a:extLst>
          </p:cNvPr>
          <p:cNvSpPr>
            <a:spLocks noGrp="1"/>
          </p:cNvSpPr>
          <p:nvPr>
            <p:ph type="title"/>
          </p:nvPr>
        </p:nvSpPr>
        <p:spPr>
          <a:xfrm>
            <a:off x="572493" y="238539"/>
            <a:ext cx="11018520" cy="1434415"/>
          </a:xfrm>
        </p:spPr>
        <p:txBody>
          <a:bodyPr anchor="b">
            <a:normAutofit/>
          </a:bodyPr>
          <a:lstStyle/>
          <a:p>
            <a:r>
              <a:rPr lang="el-GR" sz="5400" b="1">
                <a:latin typeface="Comic Sans MS" panose="030F0702030302020204" pitchFamily="66" charset="0"/>
              </a:rPr>
              <a:t>Το κλίμα στην Μεσόγειο</a:t>
            </a:r>
            <a:endParaRPr lang="en-GB" sz="5400" b="1">
              <a:latin typeface="Comic Sans MS" panose="030F0702030302020204" pitchFamily="66" charset="0"/>
            </a:endParaRPr>
          </a:p>
        </p:txBody>
      </p:sp>
      <p:sp>
        <p:nvSpPr>
          <p:cNvPr id="10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04FC76-C8D6-F2A8-94B2-017E76616769}"/>
              </a:ext>
            </a:extLst>
          </p:cNvPr>
          <p:cNvSpPr>
            <a:spLocks noGrp="1"/>
          </p:cNvSpPr>
          <p:nvPr>
            <p:ph idx="1"/>
          </p:nvPr>
        </p:nvSpPr>
        <p:spPr>
          <a:xfrm>
            <a:off x="572493" y="2071316"/>
            <a:ext cx="6713552" cy="4119172"/>
          </a:xfrm>
        </p:spPr>
        <p:txBody>
          <a:bodyPr anchor="t">
            <a:normAutofit/>
          </a:bodyPr>
          <a:lstStyle/>
          <a:p>
            <a:r>
              <a:rPr lang="el-GR" sz="2200" dirty="0">
                <a:latin typeface="Comic Sans MS" panose="030F0702030302020204" pitchFamily="66" charset="0"/>
              </a:rPr>
              <a:t>Λόγω του ότι είναι μια σχεδόν κλειστή θάλασσα, το κλίμα της γενικά είναι ήπιο.</a:t>
            </a:r>
            <a:endParaRPr lang="en-US" sz="2200" dirty="0">
              <a:effectLst/>
              <a:latin typeface="Comic Sans MS" panose="030F0702030302020204" pitchFamily="66" charset="0"/>
            </a:endParaRPr>
          </a:p>
          <a:p>
            <a:r>
              <a:rPr lang="el-GR" sz="2200" dirty="0">
                <a:effectLst/>
                <a:latin typeface="Comic Sans MS" panose="030F0702030302020204" pitchFamily="66" charset="0"/>
              </a:rPr>
              <a:t>Στην περιοχή της Μεσογείου επικρατεί ιδιαίτερος τύπος εύκρατου κλίματος, </a:t>
            </a:r>
            <a:r>
              <a:rPr lang="el-GR" sz="2200" b="1" dirty="0">
                <a:effectLst/>
                <a:latin typeface="Comic Sans MS" panose="030F0702030302020204" pitchFamily="66" charset="0"/>
              </a:rPr>
              <a:t>το μεσογειακό κλίμα </a:t>
            </a:r>
          </a:p>
          <a:p>
            <a:r>
              <a:rPr lang="el-GR" sz="2200" dirty="0">
                <a:latin typeface="Comic Sans MS" panose="030F0702030302020204" pitchFamily="66" charset="0"/>
              </a:rPr>
              <a:t>Χ</a:t>
            </a:r>
            <a:r>
              <a:rPr lang="el-GR" sz="2200" dirty="0">
                <a:effectLst/>
                <a:latin typeface="Comic Sans MS" panose="030F0702030302020204" pitchFamily="66" charset="0"/>
              </a:rPr>
              <a:t>αρακτηρίζεται από ήπιους χειμώνες και ξηρά, ζεστά καλοκαίρια. </a:t>
            </a:r>
          </a:p>
          <a:p>
            <a:r>
              <a:rPr lang="el-GR" sz="2200" dirty="0">
                <a:effectLst/>
                <a:latin typeface="Comic Sans MS" panose="030F0702030302020204" pitchFamily="66" charset="0"/>
              </a:rPr>
              <a:t>Οι βροχές είναι λιγοστές και πέφτουν κυρίως το φθινόπωρο και το χειμώνα.</a:t>
            </a:r>
          </a:p>
          <a:p>
            <a:r>
              <a:rPr lang="el-GR" sz="2200" dirty="0">
                <a:latin typeface="Comic Sans MS" panose="030F0702030302020204" pitchFamily="66" charset="0"/>
              </a:rPr>
              <a:t>Η Μεσόγειος βρίσκεται κοντά στη τροπική ζώνη και τα νερά της είναι αρκετά ζεστά ακόμα και το χειμώνα.</a:t>
            </a:r>
          </a:p>
          <a:p>
            <a:endParaRPr lang="en-GB" sz="2200" dirty="0"/>
          </a:p>
        </p:txBody>
      </p:sp>
      <p:sp>
        <p:nvSpPr>
          <p:cNvPr id="4" name="TextBox 3">
            <a:extLst>
              <a:ext uri="{FF2B5EF4-FFF2-40B4-BE49-F238E27FC236}">
                <a16:creationId xmlns:a16="http://schemas.microsoft.com/office/drawing/2014/main" id="{44DD731C-E373-F973-98DC-EEBCA52788EF}"/>
              </a:ext>
            </a:extLst>
          </p:cNvPr>
          <p:cNvSpPr txBox="1"/>
          <p:nvPr/>
        </p:nvSpPr>
        <p:spPr>
          <a:xfrm>
            <a:off x="8005313" y="5676181"/>
            <a:ext cx="2674189" cy="276999"/>
          </a:xfrm>
          <a:prstGeom prst="rect">
            <a:avLst/>
          </a:prstGeom>
          <a:noFill/>
        </p:spPr>
        <p:txBody>
          <a:bodyPr wrap="square" rtlCol="0">
            <a:spAutoFit/>
          </a:bodyPr>
          <a:lstStyle/>
          <a:p>
            <a:r>
              <a:rPr lang="el-GR" sz="1200" b="1" dirty="0">
                <a:latin typeface="Comic Sans MS" panose="030F0702030302020204" pitchFamily="66" charset="0"/>
              </a:rPr>
              <a:t>Οι τέσσερις εποχές του χρόνου</a:t>
            </a:r>
            <a:endParaRPr lang="en-GB" sz="1200" b="1" dirty="0">
              <a:latin typeface="Comic Sans MS" panose="030F0702030302020204" pitchFamily="66" charset="0"/>
            </a:endParaRPr>
          </a:p>
        </p:txBody>
      </p:sp>
      <p:pic>
        <p:nvPicPr>
          <p:cNvPr id="2050" name="Picture 2" descr="Εποχές 4 Τέσσερις - Δωρεάν φωτογραφία στο Pixabay">
            <a:extLst>
              <a:ext uri="{FF2B5EF4-FFF2-40B4-BE49-F238E27FC236}">
                <a16:creationId xmlns:a16="http://schemas.microsoft.com/office/drawing/2014/main" id="{45810CDC-BB93-D1D2-F27D-2E2ED59BB9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6065" y="2179598"/>
            <a:ext cx="3784717" cy="3330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331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864</TotalTime>
  <Words>4108</Words>
  <Application>Microsoft Office PowerPoint</Application>
  <PresentationFormat>Widescreen</PresentationFormat>
  <Paragraphs>143</Paragraphs>
  <Slides>21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Aptos</vt:lpstr>
      <vt:lpstr>Aptos Display</vt:lpstr>
      <vt:lpstr>Arial</vt:lpstr>
      <vt:lpstr>Comic Sans MS</vt:lpstr>
      <vt:lpstr>Office Theme</vt:lpstr>
      <vt:lpstr>Η Μεσόγειος θάλασσα και οι άνθρωποι της Μεσογείου</vt:lpstr>
      <vt:lpstr>Επέλεξα αυτό το θέμα γιατί είμαι κάτοικος της Ελλάδας που είναι χώρα της Μεσογείου.</vt:lpstr>
      <vt:lpstr>Xάρτης της Μεσογείου</vt:lpstr>
      <vt:lpstr>Γενικά για την Μεσόγειο</vt:lpstr>
      <vt:lpstr>    Τα τρία ανοίγματα </vt:lpstr>
      <vt:lpstr>Η ιστορία της Μεσογείου</vt:lpstr>
      <vt:lpstr>Χώρες και νησιά της Μεσογείου</vt:lpstr>
      <vt:lpstr> 2 νησιωτικά κράτη που βρίσκονται στη Μεσόγειο Θάλασσα </vt:lpstr>
      <vt:lpstr>Το κλίμα στην Μεσόγειο</vt:lpstr>
      <vt:lpstr>Η αλατότητά της</vt:lpstr>
      <vt:lpstr>Σεισμοί</vt:lpstr>
      <vt:lpstr>Ηφαίστεια</vt:lpstr>
      <vt:lpstr>Παλίρροιες (αναστεναγμοί της θάλασσας)</vt:lpstr>
      <vt:lpstr>Προιόντα της Μεσογείου</vt:lpstr>
      <vt:lpstr>Η Μεσογειακή διατροφή  κουλτούρα ζωής</vt:lpstr>
      <vt:lpstr>Οι κάτοικοι της Μεσογείου</vt:lpstr>
      <vt:lpstr>Το μεταναστευτικό ζήτημα</vt:lpstr>
      <vt:lpstr>Η κλιματική αλλαγή απειλεί την Μεσόγειο</vt:lpstr>
      <vt:lpstr>         Αν εκτιμάς τη φύση, τον πολιτισμό και το καλό κλίμα,  η Μεσόγειος σίγουρα προσφέρει πολλά....  </vt:lpstr>
      <vt:lpstr>βιβλιογραφία</vt:lpstr>
      <vt:lpstr>Βιβλιογραφία (συνέχεια)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Areti Zacharopoulou</dc:creator>
  <cp:lastModifiedBy>Areti Zacharopoulou</cp:lastModifiedBy>
  <cp:revision>176</cp:revision>
  <dcterms:created xsi:type="dcterms:W3CDTF">2025-02-04T11:50:08Z</dcterms:created>
  <dcterms:modified xsi:type="dcterms:W3CDTF">2025-04-11T13:25:43Z</dcterms:modified>
</cp:coreProperties>
</file>